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0" userDrawn="1">
          <p15:clr>
            <a:srgbClr val="A4A3A4"/>
          </p15:clr>
        </p15:guide>
        <p15:guide id="2" pos="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AA4"/>
    <a:srgbClr val="FBF68D"/>
    <a:srgbClr val="1124D9"/>
    <a:srgbClr val="E06B0A"/>
    <a:srgbClr val="FC9860"/>
    <a:srgbClr val="5991D5"/>
    <a:srgbClr val="61B6CD"/>
    <a:srgbClr val="F8E990"/>
    <a:srgbClr val="EFF98F"/>
    <a:srgbClr val="166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38" autoAdjust="0"/>
    <p:restoredTop sz="94647" autoAdjust="0"/>
  </p:normalViewPr>
  <p:slideViewPr>
    <p:cSldViewPr>
      <p:cViewPr varScale="1">
        <p:scale>
          <a:sx n="78" d="100"/>
          <a:sy n="78" d="100"/>
        </p:scale>
        <p:origin x="3828" y="90"/>
      </p:cViewPr>
      <p:guideLst>
        <p:guide orient="horz" pos="580"/>
        <p:guide pos="87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338750"/>
            <a:ext cx="5829300" cy="16004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52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6721196"/>
            <a:ext cx="4800600" cy="10670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3467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64690" y="2196694"/>
            <a:ext cx="5139685" cy="169277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5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2968"/>
            <a:ext cx="6580733" cy="625877"/>
          </a:xfrm>
        </p:spPr>
        <p:txBody>
          <a:bodyPr wrap="square">
            <a:spAutoFit/>
          </a:bodyPr>
          <a:lstStyle>
            <a:lvl1pPr algn="l">
              <a:defRPr lang="ja-JP" altLang="en-US" sz="3467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4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3" y="4484950"/>
            <a:ext cx="2680221" cy="444609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8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90" y="5444537"/>
            <a:ext cx="1873911" cy="311175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2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1"/>
            <a:ext cx="1590179" cy="23346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1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79" y="1104573"/>
            <a:ext cx="6581042" cy="66271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8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71449" lvl="0" indent="-371449">
              <a:spcBef>
                <a:spcPts val="867"/>
              </a:spcBef>
              <a:spcAft>
                <a:spcPts val="867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8480" y="396701"/>
            <a:ext cx="6555807" cy="55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8480" y="1156580"/>
            <a:ext cx="6555807" cy="166901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7404" y="941815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2020/6/4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8880" y="9425500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65204" y="9425500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2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320703" rtl="0" eaLnBrk="1" latinLnBrk="0" hangingPunct="1">
        <a:spcBef>
          <a:spcPct val="0"/>
        </a:spcBef>
        <a:buNone/>
        <a:defRPr kumimoji="1" sz="3467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495265" indent="-495265" algn="l" defTabSz="1320703" rtl="0" eaLnBrk="1" latinLnBrk="0" hangingPunct="1">
        <a:spcBef>
          <a:spcPts val="867"/>
        </a:spcBef>
        <a:spcAft>
          <a:spcPts val="867"/>
        </a:spcAft>
        <a:buClr>
          <a:srgbClr val="002060"/>
        </a:buClr>
        <a:buFont typeface="Wingdings" panose="05000000000000000000" pitchFamily="2" charset="2"/>
        <a:buChar char="l"/>
        <a:defRPr kumimoji="1" sz="288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1073072" indent="-412720" algn="l" defTabSz="1320703" rtl="0" eaLnBrk="1" latinLnBrk="0" hangingPunct="1">
        <a:spcBef>
          <a:spcPts val="867"/>
        </a:spcBef>
        <a:spcAft>
          <a:spcPts val="867"/>
        </a:spcAft>
        <a:buFont typeface="Arial" pitchFamily="34" charset="0"/>
        <a:buChar char="–"/>
        <a:defRPr kumimoji="1" sz="202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650880" indent="-330177" algn="l" defTabSz="1320703" rtl="0" eaLnBrk="1" latinLnBrk="0" hangingPunct="1">
        <a:spcBef>
          <a:spcPts val="867"/>
        </a:spcBef>
        <a:spcAft>
          <a:spcPts val="867"/>
        </a:spcAft>
        <a:buFont typeface="Arial" pitchFamily="34" charset="0"/>
        <a:buChar char="•"/>
        <a:defRPr kumimoji="1" sz="151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2311232" indent="-330177" algn="l" defTabSz="1320703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971584" indent="-330177" algn="l" defTabSz="1320703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3631937" indent="-330177" algn="l" defTabSz="1320703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289" indent="-330177" algn="l" defTabSz="1320703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641" indent="-330177" algn="l" defTabSz="1320703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992" indent="-330177" algn="l" defTabSz="1320703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52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03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57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09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760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12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464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816" algn="l" defTabSz="1320703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biz-partnership.jp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chusho.meti.go.jp/keiei/torihiki/shinkoukijyu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hyperlink" Target="https://www.biz-partnership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-27384" y="1156"/>
            <a:ext cx="6896344" cy="788061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183209" y="817767"/>
            <a:ext cx="72007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「パートナーシップ構築宣言」を</a:t>
            </a:r>
          </a:p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作成・公表しませんか</a:t>
            </a:r>
            <a:endParaRPr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フローチャート: 端子 8"/>
          <p:cNvSpPr/>
          <p:nvPr/>
        </p:nvSpPr>
        <p:spPr bwMode="auto">
          <a:xfrm>
            <a:off x="511467" y="247790"/>
            <a:ext cx="5832648" cy="456738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取引先と共存共栄の関係を築こうとする経営者の皆様へ</a:t>
            </a:r>
            <a:endParaRPr kumimoji="0" lang="ja-JP" altLang="en-US" sz="1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195384" y="2052406"/>
            <a:ext cx="6464814" cy="5522207"/>
          </a:xfrm>
          <a:prstGeom prst="roundRect">
            <a:avLst>
              <a:gd name="adj" fmla="val 7018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3658" y="7877484"/>
            <a:ext cx="6865302" cy="208823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419" y="2250697"/>
            <a:ext cx="6417671" cy="5368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①取引先との共存共栄の取組や、「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取引条件の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しわ寄せ」</a:t>
            </a:r>
          </a:p>
          <a:p>
            <a:pPr algn="ctr">
              <a:lnSpc>
                <a:spcPts val="2000"/>
              </a:lnSpc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防止を代表者の名前で宣言します。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1200"/>
              </a:spcAft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以下の項目について、企業の代表者の名前で宣言します。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●サプライチェーン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全体の共存共栄と規模・系列等を越えた新たな連携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●親事業者と下請事業者の望ましい取引慣行（振興基準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）の遵守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●その他独自の取組</a:t>
            </a: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下請中小企業振興法に基づく基準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hlinkClick r:id="rId2"/>
              </a:rPr>
              <a:t>https</a:t>
            </a:r>
            <a:r>
              <a:rPr lang="en-US" altLang="ja-JP" sz="1200" dirty="0">
                <a:hlinkClick r:id="rId2"/>
              </a:rPr>
              <a:t>://www.chusho.meti.go.jp/keiei/torihiki/shinkoukijyun.htm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②「宣言」はポータルサイト上に公表されます。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0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（公財）全国中小企業振興機関協会が運営するポータルサイト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日から提出可能）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300" u="sng" dirty="0" smtClean="0">
                <a:hlinkClick r:id="rId3"/>
              </a:rPr>
              <a:t>https://</a:t>
            </a:r>
            <a:r>
              <a:rPr lang="en-US" altLang="ja-JP" sz="1300" u="sng" dirty="0">
                <a:hlinkClick r:id="rId3"/>
              </a:rPr>
              <a:t>www.biz-partnership.jp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）に提出すると、「宣言」が掲載されます。</a:t>
            </a:r>
          </a:p>
          <a:p>
            <a:pPr marL="536575" indent="-536575">
              <a:spcAft>
                <a:spcPts val="1200"/>
              </a:spcAft>
              <a:tabLst>
                <a:tab pos="5834063" algn="l"/>
              </a:tabLst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振興基準」に違反し、主務大臣の指導・助言を受けた場合など、「宣言」を履行して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いないと認められる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場合には、「宣言」のサイトへの掲載を取りやめることが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③「宣言」企業は「ロゴマーク」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（作成中）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を使うことができます。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1200"/>
              </a:spcAft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の補助金の優先採択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を検討して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います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00"/>
              </a:lnSpc>
              <a:spcAft>
                <a:spcPts val="1200"/>
              </a:spcAft>
            </a:pPr>
            <a:endPara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400"/>
              </a:lnSpc>
              <a:spcAft>
                <a:spcPts val="120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経済産業省の一部の補助金について、優先採択を検討しています。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0" y="7949049"/>
            <a:ext cx="3284910" cy="105413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「宣言」の内容について</a:t>
            </a: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未来を拓くパートナーシップ構築推進会議事務局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388" indent="-179388">
              <a:lnSpc>
                <a:spcPts val="15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●内閣府政策統括官付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388" indent="-179388">
              <a:lnSpc>
                <a:spcPts val="15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参事官（産業・雇用担当）付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03-6257-1540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●中小企業庁企画課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03-3501-1765</a:t>
            </a:r>
            <a:endParaRPr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73016" y="7949049"/>
            <a:ext cx="3228550" cy="977191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「宣言」の提出・掲載について</a:t>
            </a:r>
          </a:p>
          <a:p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●（公財）全国中小企業振興機関協会</a:t>
            </a: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03-5541-6688</a:t>
            </a:r>
            <a:endParaRPr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https://www.biz-partnership.jp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952" y="9131227"/>
            <a:ext cx="1448848" cy="68703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378" y="9131227"/>
            <a:ext cx="1215284" cy="6902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419" y="8969698"/>
            <a:ext cx="850672" cy="85067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69196" y="9131227"/>
            <a:ext cx="2038114" cy="69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0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2019-12-11T08:12:58Z</dcterms:created>
  <dcterms:modified xsi:type="dcterms:W3CDTF">2020-06-04T07:22:50Z</dcterms:modified>
</cp:coreProperties>
</file>