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Lst>
  <p:notesMasterIdLst>
    <p:notesMasterId r:id="rId32"/>
  </p:notesMasterIdLst>
  <p:handoutMasterIdLst>
    <p:handoutMasterId r:id="rId33"/>
  </p:handoutMasterIdLst>
  <p:sldIdLst>
    <p:sldId id="256" r:id="rId2"/>
    <p:sldId id="289" r:id="rId3"/>
    <p:sldId id="290" r:id="rId4"/>
    <p:sldId id="291" r:id="rId5"/>
    <p:sldId id="292" r:id="rId6"/>
    <p:sldId id="293" r:id="rId7"/>
    <p:sldId id="294" r:id="rId8"/>
    <p:sldId id="287" r:id="rId9"/>
    <p:sldId id="257" r:id="rId10"/>
    <p:sldId id="261" r:id="rId11"/>
    <p:sldId id="260" r:id="rId12"/>
    <p:sldId id="263" r:id="rId13"/>
    <p:sldId id="262" r:id="rId14"/>
    <p:sldId id="264" r:id="rId15"/>
    <p:sldId id="265" r:id="rId16"/>
    <p:sldId id="267" r:id="rId17"/>
    <p:sldId id="266" r:id="rId18"/>
    <p:sldId id="268" r:id="rId19"/>
    <p:sldId id="272" r:id="rId20"/>
    <p:sldId id="269" r:id="rId21"/>
    <p:sldId id="277" r:id="rId22"/>
    <p:sldId id="278" r:id="rId23"/>
    <p:sldId id="279" r:id="rId24"/>
    <p:sldId id="280" r:id="rId25"/>
    <p:sldId id="282" r:id="rId26"/>
    <p:sldId id="286" r:id="rId27"/>
    <p:sldId id="284" r:id="rId28"/>
    <p:sldId id="285" r:id="rId29"/>
    <p:sldId id="281" r:id="rId30"/>
    <p:sldId id="273" r:id="rId3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
          <p15:clr>
            <a:srgbClr val="A4A3A4"/>
          </p15:clr>
        </p15:guide>
        <p15:guide id="2" pos="5739">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2199" autoAdjust="0"/>
  </p:normalViewPr>
  <p:slideViewPr>
    <p:cSldViewPr>
      <p:cViewPr varScale="1">
        <p:scale>
          <a:sx n="108" d="100"/>
          <a:sy n="108" d="100"/>
        </p:scale>
        <p:origin x="702" y="114"/>
      </p:cViewPr>
      <p:guideLst>
        <p:guide orient="horz" pos="28"/>
        <p:guide pos="57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148"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endParaRPr kumimoji="1" lang="ja-JP" altLang="en-US" sz="1400" dirty="0">
              <a:latin typeface="ＭＳ Ｐゴシック" pitchFamily="50" charset="-128"/>
              <a:ea typeface="ＭＳ Ｐゴシック" pitchFamily="50" charset="-128"/>
            </a:endParaRP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a:latin typeface="ＭＳ Ｐゴシック" pitchFamily="50" charset="-128"/>
                <a:ea typeface="ＭＳ Ｐゴシック" pitchFamily="50" charset="-128"/>
              </a:defRPr>
            </a:lvl1pPr>
          </a:lstStyle>
          <a:p>
            <a:r>
              <a:rPr lang="ja-JP" altLang="en-US" dirty="0"/>
              <a:t>機密性○</a:t>
            </a:r>
            <a:endParaRPr lang="en-US" altLang="ja-JP"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35E722-DCEB-4B9B-850A-0990A504E40F}" type="slidenum">
              <a:rPr kumimoji="1" lang="ja-JP" altLang="en-US" smtClean="0"/>
              <a:t>0</a:t>
            </a:fld>
            <a:endParaRPr kumimoji="1" lang="ja-JP" altLang="en-US"/>
          </a:p>
        </p:txBody>
      </p:sp>
    </p:spTree>
    <p:extLst>
      <p:ext uri="{BB962C8B-B14F-4D97-AF65-F5344CB8AC3E}">
        <p14:creationId xmlns:p14="http://schemas.microsoft.com/office/powerpoint/2010/main" val="200233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5E722-DCEB-4B9B-850A-0990A504E40F}" type="slidenum">
              <a:rPr kumimoji="1" lang="ja-JP" altLang="en-US" smtClean="0"/>
              <a:t>8</a:t>
            </a:fld>
            <a:endParaRPr kumimoji="1" lang="ja-JP" altLang="en-US"/>
          </a:p>
        </p:txBody>
      </p:sp>
    </p:spTree>
    <p:extLst>
      <p:ext uri="{BB962C8B-B14F-4D97-AF65-F5344CB8AC3E}">
        <p14:creationId xmlns:p14="http://schemas.microsoft.com/office/powerpoint/2010/main" val="303172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5E722-DCEB-4B9B-850A-0990A504E40F}" type="slidenum">
              <a:rPr kumimoji="1" lang="ja-JP" altLang="en-US" smtClean="0"/>
              <a:t>9</a:t>
            </a:fld>
            <a:endParaRPr kumimoji="1" lang="ja-JP" altLang="en-US"/>
          </a:p>
        </p:txBody>
      </p:sp>
    </p:spTree>
    <p:extLst>
      <p:ext uri="{BB962C8B-B14F-4D97-AF65-F5344CB8AC3E}">
        <p14:creationId xmlns:p14="http://schemas.microsoft.com/office/powerpoint/2010/main" val="305268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35E722-DCEB-4B9B-850A-0990A504E40F}" type="slidenum">
              <a:rPr kumimoji="1" lang="ja-JP" altLang="en-US" smtClean="0"/>
              <a:t>26</a:t>
            </a:fld>
            <a:endParaRPr kumimoji="1" lang="ja-JP" altLang="en-US"/>
          </a:p>
        </p:txBody>
      </p:sp>
    </p:spTree>
    <p:extLst>
      <p:ext uri="{BB962C8B-B14F-4D97-AF65-F5344CB8AC3E}">
        <p14:creationId xmlns:p14="http://schemas.microsoft.com/office/powerpoint/2010/main" val="114681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33449B8-DC84-4923-AED1-567406080EBE}" type="datetime1">
              <a:rPr kumimoji="1" lang="ja-JP" altLang="en-US" smtClean="0"/>
              <a:t>2024/11/12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51603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9D807-3AF5-4898-A3D0-7D860062CEB2}" type="datetime1">
              <a:rPr kumimoji="1" lang="ja-JP" altLang="en-US" smtClean="0"/>
              <a:t>2024/11/12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37568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49" y="366713"/>
            <a:ext cx="1543051" cy="78009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2" y="366713"/>
            <a:ext cx="4476751" cy="78009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9A0722-5ABD-463E-B980-328176ED48D1}" type="datetime1">
              <a:rPr kumimoji="1" lang="ja-JP" altLang="en-US" smtClean="0"/>
              <a:t>2024/11/12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37028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C0028F-E11F-4B0A-8D75-8FF763B1CC69}" type="datetime1">
              <a:rPr kumimoji="1" lang="ja-JP" altLang="en-US" smtClean="0"/>
              <a:t>2024/11/12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3823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BE0008-369C-4D65-B90A-1B1DD88D6A66}" type="datetime1">
              <a:rPr kumimoji="1" lang="ja-JP" altLang="en-US" smtClean="0"/>
              <a:t>2024/11/12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28678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F84141-FC91-4441-BA66-F6E99867F74A}" type="datetime1">
              <a:rPr kumimoji="1" lang="ja-JP" altLang="en-US" smtClean="0"/>
              <a:t>2024/11/12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381444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AD0B3C9-BAF0-427E-B649-35F10EDED452}" type="datetime1">
              <a:rPr kumimoji="1" lang="ja-JP" altLang="en-US" smtClean="0"/>
              <a:t>2024/11/12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75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3685CF-15A1-4602-9C1F-A00A9C2763C4}" type="datetime1">
              <a:rPr kumimoji="1" lang="ja-JP" altLang="en-US" smtClean="0"/>
              <a:t>2024/11/12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339877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47D9E-18D6-43CF-A3C0-CB6CD7688F33}" type="datetime1">
              <a:rPr kumimoji="1" lang="ja-JP" altLang="en-US" smtClean="0"/>
              <a:t>2024/11/12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34400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5A2BA5-7EB6-4854-B192-298EC68E56FA}" type="datetime1">
              <a:rPr kumimoji="1" lang="ja-JP" altLang="en-US" smtClean="0"/>
              <a:t>2024/11/12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240060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F3C801-A614-4169-919C-F0D79C7A91B6}" type="datetime1">
              <a:rPr kumimoji="1" lang="ja-JP" altLang="en-US" smtClean="0"/>
              <a:t>2024/11/12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84597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572D3-2CB7-48DA-9BAA-549B7F3C4478}" type="datetime1">
              <a:rPr kumimoji="1" lang="ja-JP" altLang="en-US" smtClean="0"/>
              <a:t>2024/11/12</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0958090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ctrTitle"/>
          </p:nvPr>
        </p:nvSpPr>
        <p:spPr>
          <a:xfrm>
            <a:off x="539552" y="1808820"/>
            <a:ext cx="8352928" cy="1167136"/>
          </a:xfrm>
        </p:spPr>
        <p:txBody>
          <a:bodyPr>
            <a:noAutofit/>
          </a:bodyPr>
          <a:lstStyle/>
          <a:p>
            <a:r>
              <a:rPr kumimoji="1" lang="ja-JP" altLang="en-US" dirty="0">
                <a:solidFill>
                  <a:schemeClr val="tx1"/>
                </a:solidFill>
                <a:latin typeface="ＭＳ ゴシック" pitchFamily="49" charset="-128"/>
                <a:ea typeface="ＭＳ ゴシック" pitchFamily="49" charset="-128"/>
              </a:rPr>
              <a:t>叙勲・褒章申立に係る</a:t>
            </a:r>
            <a:br>
              <a:rPr kumimoji="1" lang="en-US" altLang="ja-JP" dirty="0">
                <a:solidFill>
                  <a:schemeClr val="tx1"/>
                </a:solidFill>
                <a:latin typeface="ＭＳ ゴシック" pitchFamily="49" charset="-128"/>
                <a:ea typeface="ＭＳ ゴシック" pitchFamily="49" charset="-128"/>
              </a:rPr>
            </a:br>
            <a:r>
              <a:rPr lang="ja-JP" altLang="en-US" dirty="0">
                <a:solidFill>
                  <a:schemeClr val="tx1"/>
                </a:solidFill>
                <a:latin typeface="ＭＳ ゴシック" pitchFamily="49" charset="-128"/>
                <a:ea typeface="ＭＳ ゴシック" pitchFamily="49" charset="-128"/>
              </a:rPr>
              <a:t>推薦書類の</a:t>
            </a:r>
            <a:r>
              <a:rPr kumimoji="1" lang="ja-JP" altLang="en-US" dirty="0">
                <a:solidFill>
                  <a:schemeClr val="tx1"/>
                </a:solidFill>
                <a:latin typeface="ＭＳ ゴシック" pitchFamily="49" charset="-128"/>
                <a:ea typeface="ＭＳ ゴシック" pitchFamily="49" charset="-128"/>
              </a:rPr>
              <a:t>記載方法について</a:t>
            </a:r>
          </a:p>
        </p:txBody>
      </p:sp>
      <p:sp>
        <p:nvSpPr>
          <p:cNvPr id="3" name="テキスト ボックス 2"/>
          <p:cNvSpPr txBox="1"/>
          <p:nvPr/>
        </p:nvSpPr>
        <p:spPr>
          <a:xfrm>
            <a:off x="6528725" y="188640"/>
            <a:ext cx="3227851" cy="523220"/>
          </a:xfrm>
          <a:prstGeom prst="rect">
            <a:avLst/>
          </a:prstGeom>
          <a:noFill/>
        </p:spPr>
        <p:txBody>
          <a:bodyPr wrap="square" rtlCol="0">
            <a:spAutoFit/>
          </a:bodyPr>
          <a:lstStyle/>
          <a:p>
            <a:r>
              <a:rPr kumimoji="1" lang="en-US" altLang="ja-JP" sz="2800" b="1" dirty="0">
                <a:latin typeface="ＭＳ ゴシック" panose="020B0609070205080204" pitchFamily="49" charset="-128"/>
                <a:ea typeface="ＭＳ ゴシック" panose="020B0609070205080204" pitchFamily="49" charset="-128"/>
              </a:rPr>
              <a:t>【</a:t>
            </a:r>
            <a:r>
              <a:rPr kumimoji="1" lang="ja-JP" altLang="en-US" sz="2800" b="1" dirty="0">
                <a:latin typeface="ＭＳ ゴシック" panose="020B0609070205080204" pitchFamily="49" charset="-128"/>
                <a:ea typeface="ＭＳ ゴシック" panose="020B0609070205080204" pitchFamily="49" charset="-128"/>
              </a:rPr>
              <a:t>資料２</a:t>
            </a:r>
            <a:r>
              <a:rPr kumimoji="1" lang="en-US" altLang="ja-JP" sz="2800" b="1" dirty="0">
                <a:latin typeface="ＭＳ ゴシック" panose="020B0609070205080204" pitchFamily="49" charset="-128"/>
                <a:ea typeface="ＭＳ ゴシック" panose="020B0609070205080204" pitchFamily="49" charset="-128"/>
              </a:rPr>
              <a:t>】</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6" name="サブタイトル 10"/>
          <p:cNvSpPr txBox="1">
            <a:spLocks/>
          </p:cNvSpPr>
          <p:nvPr/>
        </p:nvSpPr>
        <p:spPr>
          <a:xfrm>
            <a:off x="1447800" y="4301481"/>
            <a:ext cx="6660976" cy="1872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令和６年７月　</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製造産業局業務管理官室</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162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73832"/>
            <a:ext cx="9144000" cy="1143000"/>
          </a:xfrm>
        </p:spPr>
        <p:txBody>
          <a:bodyPr>
            <a:normAutofit/>
          </a:bodyPr>
          <a:lstStyle/>
          <a:p>
            <a:pPr algn="ctr"/>
            <a:r>
              <a:rPr kumimoji="1" lang="en-US" altLang="ja-JP" sz="4000" b="1" dirty="0">
                <a:solidFill>
                  <a:schemeClr val="tx1"/>
                </a:solidFill>
                <a:latin typeface="ＭＳ ゴシック" pitchFamily="49" charset="-128"/>
                <a:ea typeface="ＭＳ ゴシック" pitchFamily="49" charset="-128"/>
              </a:rPr>
              <a:t>(3)</a:t>
            </a:r>
            <a:r>
              <a:rPr kumimoji="1" lang="ja-JP" altLang="en-US" sz="4000" b="1" dirty="0">
                <a:solidFill>
                  <a:schemeClr val="tx1"/>
                </a:solidFill>
                <a:latin typeface="ＭＳ ゴシック" pitchFamily="49" charset="-128"/>
                <a:ea typeface="ＭＳ ゴシック" pitchFamily="49" charset="-128"/>
              </a:rPr>
              <a:t>功績調書、</a:t>
            </a:r>
            <a:r>
              <a:rPr kumimoji="1" lang="en-US" altLang="ja-JP" sz="4000" b="1" dirty="0">
                <a:solidFill>
                  <a:schemeClr val="tx1"/>
                </a:solidFill>
                <a:latin typeface="ＭＳ ゴシック" pitchFamily="49" charset="-128"/>
                <a:ea typeface="ＭＳ ゴシック" pitchFamily="49" charset="-128"/>
              </a:rPr>
              <a:t>(15)</a:t>
            </a:r>
            <a:r>
              <a:rPr kumimoji="1" lang="ja-JP" altLang="en-US" sz="4000" b="1" dirty="0">
                <a:solidFill>
                  <a:schemeClr val="tx1"/>
                </a:solidFill>
                <a:latin typeface="ＭＳ ゴシック" pitchFamily="49" charset="-128"/>
                <a:ea typeface="ＭＳ ゴシック" pitchFamily="49" charset="-128"/>
              </a:rPr>
              <a:t>特別功績調書</a:t>
            </a:r>
          </a:p>
        </p:txBody>
      </p:sp>
      <p:sp>
        <p:nvSpPr>
          <p:cNvPr id="3" name="コンテンツ プレースホルダー 2"/>
          <p:cNvSpPr>
            <a:spLocks noGrp="1"/>
          </p:cNvSpPr>
          <p:nvPr>
            <p:ph idx="1"/>
          </p:nvPr>
        </p:nvSpPr>
        <p:spPr>
          <a:xfrm>
            <a:off x="1331640" y="2996952"/>
            <a:ext cx="6840760" cy="2016224"/>
          </a:xfrm>
        </p:spPr>
        <p:txBody>
          <a:bodyPr>
            <a:normAutofit/>
          </a:bodyPr>
          <a:lstStyle/>
          <a:p>
            <a:pPr marL="0" indent="0" algn="ctr">
              <a:buNone/>
            </a:pPr>
            <a:r>
              <a:rPr lang="en-US" altLang="ja-JP" sz="4400" dirty="0">
                <a:latin typeface="ＭＳ ゴシック" pitchFamily="49" charset="-128"/>
                <a:ea typeface="ＭＳ ゴシック" pitchFamily="49" charset="-128"/>
              </a:rPr>
              <a:t>※【</a:t>
            </a:r>
            <a:r>
              <a:rPr lang="ja-JP" altLang="en-US" sz="4400" dirty="0">
                <a:latin typeface="ＭＳ ゴシック" pitchFamily="49" charset="-128"/>
                <a:ea typeface="ＭＳ ゴシック" pitchFamily="49" charset="-128"/>
              </a:rPr>
              <a:t>資料３</a:t>
            </a:r>
            <a:r>
              <a:rPr lang="en-US" altLang="ja-JP" sz="4400" dirty="0">
                <a:latin typeface="ＭＳ ゴシック" pitchFamily="49" charset="-128"/>
                <a:ea typeface="ＭＳ ゴシック" pitchFamily="49" charset="-128"/>
              </a:rPr>
              <a:t>】</a:t>
            </a:r>
            <a:r>
              <a:rPr lang="ja-JP" altLang="en-US" sz="4400" dirty="0">
                <a:latin typeface="ＭＳ ゴシック" pitchFamily="49" charset="-128"/>
                <a:ea typeface="ＭＳ ゴシック" pitchFamily="49" charset="-128"/>
              </a:rPr>
              <a:t>参照</a:t>
            </a:r>
            <a:r>
              <a:rPr lang="en-US" altLang="ja-JP" sz="4400" dirty="0">
                <a:latin typeface="ＭＳ ゴシック" pitchFamily="49" charset="-128"/>
                <a:ea typeface="ＭＳ ゴシック" pitchFamily="49" charset="-128"/>
              </a:rPr>
              <a:t>※</a:t>
            </a:r>
          </a:p>
          <a:p>
            <a:pPr marL="0" indent="0" algn="ctr">
              <a:buNone/>
            </a:pPr>
            <a:endParaRPr kumimoji="1" lang="en-US" altLang="ja-JP" sz="5400" dirty="0">
              <a:latin typeface="ＭＳ ゴシック" pitchFamily="49" charset="-128"/>
              <a:ea typeface="ＭＳ ゴシック" pitchFamily="49" charset="-128"/>
            </a:endParaRPr>
          </a:p>
          <a:p>
            <a:pPr marL="0" indent="0" algn="ctr">
              <a:buNone/>
            </a:pPr>
            <a:endParaRPr lang="en-US" altLang="ja-JP" sz="5400" dirty="0">
              <a:solidFill>
                <a:srgbClr val="FF0000"/>
              </a:solidFill>
            </a:endParaRPr>
          </a:p>
          <a:p>
            <a:pPr marL="0" indent="0" algn="ctr">
              <a:buNone/>
            </a:pPr>
            <a:endParaRPr kumimoji="1" lang="en-US" altLang="ja-JP" sz="5400" dirty="0">
              <a:latin typeface="ＭＳ ゴシック" pitchFamily="49" charset="-128"/>
              <a:ea typeface="ＭＳ ゴシック" pitchFamily="49" charset="-128"/>
            </a:endParaRPr>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9</a:t>
            </a:fld>
            <a:endParaRPr kumimoji="1" lang="ja-JP" altLang="en-US"/>
          </a:p>
        </p:txBody>
      </p:sp>
    </p:spTree>
    <p:extLst>
      <p:ext uri="{BB962C8B-B14F-4D97-AF65-F5344CB8AC3E}">
        <p14:creationId xmlns:p14="http://schemas.microsoft.com/office/powerpoint/2010/main" val="363674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2080" y="-99392"/>
            <a:ext cx="3240360" cy="864096"/>
          </a:xfrm>
        </p:spPr>
        <p:txBody>
          <a:bodyPr>
            <a:normAutofit/>
          </a:bodyPr>
          <a:lstStyle/>
          <a:p>
            <a:r>
              <a:rPr lang="en-US" altLang="ja-JP" sz="3200" b="1" dirty="0">
                <a:solidFill>
                  <a:schemeClr val="tx1"/>
                </a:solidFill>
                <a:latin typeface="ＭＳ ゴシック" pitchFamily="49" charset="-128"/>
                <a:ea typeface="ＭＳ ゴシック" pitchFamily="49" charset="-128"/>
              </a:rPr>
              <a:t>(4)</a:t>
            </a:r>
            <a:r>
              <a:rPr lang="ja-JP" altLang="en-US" sz="4000" b="1" dirty="0">
                <a:solidFill>
                  <a:schemeClr val="tx1"/>
                </a:solidFill>
                <a:latin typeface="ＭＳ ゴシック" pitchFamily="49" charset="-128"/>
                <a:ea typeface="ＭＳ ゴシック" pitchFamily="49" charset="-128"/>
              </a:rPr>
              <a:t>履歴書</a:t>
            </a:r>
            <a:r>
              <a:rPr lang="ja-JP" altLang="en-US" sz="3200" dirty="0">
                <a:solidFill>
                  <a:schemeClr val="tx1"/>
                </a:solidFill>
                <a:latin typeface="ＭＳ ゴシック" pitchFamily="49" charset="-128"/>
                <a:ea typeface="ＭＳ ゴシック" pitchFamily="49" charset="-128"/>
              </a:rPr>
              <a:t>　</a:t>
            </a:r>
            <a:endParaRPr kumimoji="1" lang="ja-JP" altLang="en-US" sz="1800" dirty="0">
              <a:solidFill>
                <a:schemeClr val="tx1"/>
              </a:solidFill>
              <a:latin typeface="ＭＳ ゴシック" pitchFamily="49" charset="-128"/>
              <a:ea typeface="ＭＳ ゴシック" pitchFamily="49" charset="-128"/>
            </a:endParaRPr>
          </a:p>
        </p:txBody>
      </p:sp>
      <p:sp>
        <p:nvSpPr>
          <p:cNvPr id="8" name="テキスト ボックス 7"/>
          <p:cNvSpPr txBox="1"/>
          <p:nvPr/>
        </p:nvSpPr>
        <p:spPr>
          <a:xfrm>
            <a:off x="5076056" y="764704"/>
            <a:ext cx="4067944" cy="6186309"/>
          </a:xfrm>
          <a:prstGeom prst="rect">
            <a:avLst/>
          </a:prstGeom>
          <a:noFill/>
        </p:spPr>
        <p:txBody>
          <a:bodyPr wrap="square" rtlCol="0">
            <a:spAutoFit/>
          </a:bodyPr>
          <a:lstStyle/>
          <a:p>
            <a:r>
              <a:rPr lang="ja-JP" altLang="en-US" sz="2200" dirty="0"/>
              <a:t>●</a:t>
            </a:r>
            <a:r>
              <a:rPr lang="ja-JP" altLang="en-US" sz="2200" dirty="0">
                <a:solidFill>
                  <a:srgbClr val="FF0000"/>
                </a:solidFill>
              </a:rPr>
              <a:t>所定のエクセル様式を使用</a:t>
            </a:r>
            <a:r>
              <a:rPr lang="ja-JP" altLang="en-US" sz="2200" dirty="0"/>
              <a:t>、日付は</a:t>
            </a:r>
            <a:r>
              <a:rPr lang="ja-JP" altLang="en-US" sz="2200" dirty="0">
                <a:solidFill>
                  <a:srgbClr val="FF0000"/>
                </a:solidFill>
              </a:rPr>
              <a:t>西暦入力</a:t>
            </a:r>
            <a:r>
              <a:rPr lang="ja-JP" altLang="en-US" sz="2200" dirty="0"/>
              <a:t>とする。</a:t>
            </a:r>
            <a:endParaRPr lang="en-US" altLang="ja-JP" sz="2200" dirty="0"/>
          </a:p>
          <a:p>
            <a:endParaRPr lang="en-US" altLang="ja-JP" sz="2200" dirty="0"/>
          </a:p>
          <a:p>
            <a:r>
              <a:rPr lang="ja-JP" altLang="en-US" sz="2200" dirty="0"/>
              <a:t>●ページ番号付与、両面印刷</a:t>
            </a:r>
            <a:endParaRPr lang="en-US" altLang="ja-JP" sz="2200" dirty="0"/>
          </a:p>
          <a:p>
            <a:endParaRPr lang="en-US" altLang="ja-JP" sz="2200" dirty="0"/>
          </a:p>
          <a:p>
            <a:r>
              <a:rPr lang="ja-JP" altLang="en-US" sz="2200" dirty="0"/>
              <a:t>●</a:t>
            </a:r>
            <a:r>
              <a:rPr kumimoji="1" lang="ja-JP" altLang="en-US" sz="2200" dirty="0"/>
              <a:t>本籍は、戸籍と同一に記入</a:t>
            </a:r>
            <a:endParaRPr kumimoji="1" lang="en-US" altLang="ja-JP" sz="2200" dirty="0"/>
          </a:p>
          <a:p>
            <a:r>
              <a:rPr lang="ja-JP" altLang="en-US" sz="2200" dirty="0"/>
              <a:t>　　　</a:t>
            </a:r>
            <a:r>
              <a:rPr lang="en-US" altLang="ja-JP" dirty="0"/>
              <a:t>※</a:t>
            </a:r>
            <a:r>
              <a:rPr lang="ja-JP" altLang="en-US" sz="1600" dirty="0"/>
              <a:t>郵便番号の記載は不要です</a:t>
            </a:r>
            <a:r>
              <a:rPr lang="ja-JP" altLang="en-US" sz="2200" dirty="0"/>
              <a:t>　</a:t>
            </a:r>
            <a:endParaRPr lang="en-US" altLang="ja-JP" sz="2200" dirty="0"/>
          </a:p>
          <a:p>
            <a:endParaRPr lang="en-US" altLang="ja-JP" sz="2200" dirty="0"/>
          </a:p>
          <a:p>
            <a:r>
              <a:rPr lang="ja-JP" altLang="en-US" sz="2200" dirty="0"/>
              <a:t>●職</a:t>
            </a:r>
            <a:r>
              <a:rPr kumimoji="1" lang="ja-JP" altLang="en-US" sz="2200" dirty="0"/>
              <a:t>歴は主要（推薦）企業</a:t>
            </a:r>
            <a:endParaRPr kumimoji="1" lang="en-US" altLang="ja-JP" sz="2200" dirty="0"/>
          </a:p>
          <a:p>
            <a:r>
              <a:rPr kumimoji="1" lang="ja-JP" altLang="en-US" sz="2200" dirty="0"/>
              <a:t>　から記載</a:t>
            </a:r>
            <a:endParaRPr kumimoji="1" lang="en-US" altLang="ja-JP" sz="2200" dirty="0"/>
          </a:p>
          <a:p>
            <a:r>
              <a:rPr lang="ja-JP" altLang="en-US" sz="2200" dirty="0"/>
              <a:t>●</a:t>
            </a:r>
            <a:r>
              <a:rPr kumimoji="1" lang="ja-JP" altLang="en-US" sz="2200" dirty="0"/>
              <a:t>入社後は役員歴から記載</a:t>
            </a:r>
            <a:endParaRPr kumimoji="1" lang="en-US" altLang="ja-JP" sz="2200" dirty="0"/>
          </a:p>
          <a:p>
            <a:r>
              <a:rPr lang="ja-JP" altLang="en-US" sz="2200" dirty="0"/>
              <a:t>●</a:t>
            </a:r>
            <a:r>
              <a:rPr kumimoji="1" lang="ja-JP" altLang="en-US" sz="2200" dirty="0"/>
              <a:t>日にちは重複しない</a:t>
            </a:r>
            <a:endParaRPr kumimoji="1" lang="en-US" altLang="ja-JP" sz="2200" dirty="0"/>
          </a:p>
          <a:p>
            <a:endParaRPr lang="en-US" altLang="ja-JP" sz="2200" dirty="0"/>
          </a:p>
          <a:p>
            <a:r>
              <a:rPr lang="ja-JP" altLang="en-US" sz="2200" dirty="0"/>
              <a:t>●</a:t>
            </a:r>
            <a:r>
              <a:rPr kumimoji="1" lang="ja-JP" altLang="en-US" sz="2200" dirty="0"/>
              <a:t>名称変更、組織変更は</a:t>
            </a:r>
            <a:endParaRPr kumimoji="1" lang="en-US" altLang="ja-JP" sz="2200" dirty="0"/>
          </a:p>
          <a:p>
            <a:r>
              <a:rPr kumimoji="1" lang="ja-JP" altLang="en-US" sz="2200" dirty="0"/>
              <a:t>　区切って記載</a:t>
            </a:r>
            <a:endParaRPr kumimoji="1" lang="en-US" altLang="ja-JP" sz="2200" dirty="0"/>
          </a:p>
          <a:p>
            <a:endParaRPr kumimoji="1" lang="en-US" altLang="ja-JP" sz="2200" dirty="0"/>
          </a:p>
          <a:p>
            <a:r>
              <a:rPr lang="ja-JP" altLang="en-US" sz="2200" dirty="0"/>
              <a:t>●</a:t>
            </a:r>
            <a:r>
              <a:rPr lang="ja-JP" altLang="en-US" sz="2200" dirty="0">
                <a:solidFill>
                  <a:srgbClr val="FF0000"/>
                </a:solidFill>
              </a:rPr>
              <a:t>社外取締役、子会社の社長等　　</a:t>
            </a:r>
            <a:endParaRPr lang="en-US" altLang="ja-JP" sz="2200" dirty="0">
              <a:solidFill>
                <a:srgbClr val="FF0000"/>
              </a:solidFill>
            </a:endParaRPr>
          </a:p>
          <a:p>
            <a:r>
              <a:rPr lang="ja-JP" altLang="en-US" sz="2200" dirty="0">
                <a:solidFill>
                  <a:srgbClr val="FF0000"/>
                </a:solidFill>
              </a:rPr>
              <a:t>　役員歴は全て記載</a:t>
            </a:r>
            <a:endParaRPr lang="en-US" altLang="ja-JP" sz="2200" dirty="0">
              <a:solidFill>
                <a:srgbClr val="FF0000"/>
              </a:solidFill>
            </a:endParaRPr>
          </a:p>
        </p:txBody>
      </p:sp>
      <p:sp>
        <p:nvSpPr>
          <p:cNvPr id="9" name="正方形/長方形 8"/>
          <p:cNvSpPr/>
          <p:nvPr/>
        </p:nvSpPr>
        <p:spPr>
          <a:xfrm>
            <a:off x="35496" y="0"/>
            <a:ext cx="5040560" cy="674136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10</a:t>
            </a:fld>
            <a:endParaRPr kumimoji="1" lang="ja-JP" altLang="en-US" dirty="0"/>
          </a:p>
        </p:txBody>
      </p:sp>
      <p:sp>
        <p:nvSpPr>
          <p:cNvPr id="15" name="スライド番号プレースホルダー 3"/>
          <p:cNvSpPr txBox="1">
            <a:spLocks/>
          </p:cNvSpPr>
          <p:nvPr/>
        </p:nvSpPr>
        <p:spPr>
          <a:xfrm>
            <a:off x="611560" y="651786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a:t>１</a:t>
            </a:r>
          </a:p>
        </p:txBody>
      </p:sp>
      <p:sp>
        <p:nvSpPr>
          <p:cNvPr id="10" name="角丸四角形 9"/>
          <p:cNvSpPr/>
          <p:nvPr/>
        </p:nvSpPr>
        <p:spPr>
          <a:xfrm>
            <a:off x="5164619" y="5877272"/>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2" name="角丸四角形 11"/>
          <p:cNvSpPr/>
          <p:nvPr/>
        </p:nvSpPr>
        <p:spPr>
          <a:xfrm>
            <a:off x="5130796" y="587341"/>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pic>
        <p:nvPicPr>
          <p:cNvPr id="6" name="図 5">
            <a:extLst>
              <a:ext uri="{FF2B5EF4-FFF2-40B4-BE49-F238E27FC236}">
                <a16:creationId xmlns:a16="http://schemas.microsoft.com/office/drawing/2014/main" id="{A8B067D4-4276-39BD-C5AB-CF45AC88BAD0}"/>
              </a:ext>
            </a:extLst>
          </p:cNvPr>
          <p:cNvPicPr>
            <a:picLocks noChangeAspect="1"/>
          </p:cNvPicPr>
          <p:nvPr/>
        </p:nvPicPr>
        <p:blipFill>
          <a:blip r:embed="rId2"/>
          <a:stretch>
            <a:fillRect/>
          </a:stretch>
        </p:blipFill>
        <p:spPr>
          <a:xfrm>
            <a:off x="323529" y="75211"/>
            <a:ext cx="4644516" cy="6666157"/>
          </a:xfrm>
          <a:prstGeom prst="rect">
            <a:avLst/>
          </a:prstGeom>
        </p:spPr>
      </p:pic>
    </p:spTree>
    <p:extLst>
      <p:ext uri="{BB962C8B-B14F-4D97-AF65-F5344CB8AC3E}">
        <p14:creationId xmlns:p14="http://schemas.microsoft.com/office/powerpoint/2010/main" val="381351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220072" y="260648"/>
            <a:ext cx="3816424" cy="7109639"/>
          </a:xfrm>
          <a:prstGeom prst="rect">
            <a:avLst/>
          </a:prstGeom>
          <a:noFill/>
        </p:spPr>
        <p:txBody>
          <a:bodyPr wrap="square" rtlCol="0">
            <a:spAutoFit/>
          </a:bodyPr>
          <a:lstStyle/>
          <a:p>
            <a:r>
              <a:rPr lang="ja-JP" altLang="en-US" sz="2400" dirty="0"/>
              <a:t>●</a:t>
            </a:r>
            <a:r>
              <a:rPr kumimoji="1" lang="ja-JP" altLang="en-US" sz="2400" dirty="0"/>
              <a:t>ページが切り替わるときは、正式名称を再度記載（「同」や「同上」と略さない）</a:t>
            </a:r>
            <a:endParaRPr kumimoji="1" lang="en-US" altLang="ja-JP" sz="2400" dirty="0"/>
          </a:p>
          <a:p>
            <a:endParaRPr lang="en-US" altLang="ja-JP" sz="2400" dirty="0"/>
          </a:p>
          <a:p>
            <a:r>
              <a:rPr lang="ja-JP" altLang="en-US" sz="2400" dirty="0"/>
              <a:t>●</a:t>
            </a:r>
            <a:r>
              <a:rPr kumimoji="1" lang="ja-JP" altLang="en-US" sz="2400" dirty="0"/>
              <a:t>団体歴は主要（推薦）</a:t>
            </a:r>
            <a:endParaRPr kumimoji="1" lang="en-US" altLang="ja-JP" sz="2400" dirty="0"/>
          </a:p>
          <a:p>
            <a:r>
              <a:rPr kumimoji="1" lang="ja-JP" altLang="en-US" sz="2400" dirty="0"/>
              <a:t>　団体の役員歴から記載</a:t>
            </a:r>
            <a:endParaRPr kumimoji="1" lang="en-US" altLang="ja-JP" sz="2400" dirty="0"/>
          </a:p>
          <a:p>
            <a:endParaRPr lang="en-US" altLang="ja-JP" sz="2400" dirty="0"/>
          </a:p>
          <a:p>
            <a:r>
              <a:rPr lang="ja-JP" altLang="en-US" sz="2400" dirty="0"/>
              <a:t>●</a:t>
            </a:r>
            <a:r>
              <a:rPr kumimoji="1" lang="ja-JP" altLang="en-US" sz="2400" dirty="0"/>
              <a:t>役員歴のあと、必要に</a:t>
            </a:r>
            <a:endParaRPr kumimoji="1" lang="en-US" altLang="ja-JP" sz="2400" dirty="0"/>
          </a:p>
          <a:p>
            <a:r>
              <a:rPr kumimoji="1" lang="ja-JP" altLang="en-US" sz="2400" dirty="0"/>
              <a:t>　応じて監事・委員長歴を</a:t>
            </a:r>
            <a:endParaRPr kumimoji="1" lang="en-US" altLang="ja-JP" sz="2400" dirty="0"/>
          </a:p>
          <a:p>
            <a:r>
              <a:rPr kumimoji="1" lang="ja-JP" altLang="en-US" sz="2400" dirty="0"/>
              <a:t>　記載</a:t>
            </a:r>
            <a:endParaRPr kumimoji="1" lang="en-US" altLang="ja-JP" sz="2400" dirty="0"/>
          </a:p>
          <a:p>
            <a:endParaRPr lang="en-US" altLang="ja-JP" sz="2400" dirty="0"/>
          </a:p>
          <a:p>
            <a:r>
              <a:rPr lang="ja-JP" altLang="en-US" sz="2400" dirty="0"/>
              <a:t>●功績調書に記載した役職、</a:t>
            </a:r>
            <a:endParaRPr lang="en-US" altLang="ja-JP" sz="2400" dirty="0"/>
          </a:p>
          <a:p>
            <a:r>
              <a:rPr lang="ja-JP" altLang="en-US" sz="2400" dirty="0"/>
              <a:t>　賞罰は全て記載</a:t>
            </a:r>
            <a:endParaRPr lang="en-US" altLang="ja-JP" sz="2400" dirty="0"/>
          </a:p>
          <a:p>
            <a:endParaRPr lang="en-US" altLang="ja-JP" sz="2400" dirty="0"/>
          </a:p>
          <a:p>
            <a:r>
              <a:rPr lang="ja-JP" altLang="en-US" sz="2400" dirty="0"/>
              <a:t>●賞罰については、個人受</a:t>
            </a:r>
            <a:endParaRPr lang="en-US" altLang="ja-JP" sz="2400" dirty="0"/>
          </a:p>
          <a:p>
            <a:r>
              <a:rPr lang="ja-JP" altLang="en-US" sz="2400" dirty="0"/>
              <a:t>　章のみを記載</a:t>
            </a:r>
          </a:p>
          <a:p>
            <a:endParaRPr kumimoji="1" lang="en-US" altLang="ja-JP" sz="2400" dirty="0"/>
          </a:p>
          <a:p>
            <a:endParaRPr lang="en-US" altLang="ja-JP" sz="2400" dirty="0"/>
          </a:p>
          <a:p>
            <a:endParaRPr kumimoji="1" lang="ja-JP" altLang="en-US" sz="2400" dirty="0"/>
          </a:p>
        </p:txBody>
      </p:sp>
      <p:sp>
        <p:nvSpPr>
          <p:cNvPr id="10" name="正方形/長方形 9"/>
          <p:cNvSpPr/>
          <p:nvPr/>
        </p:nvSpPr>
        <p:spPr>
          <a:xfrm>
            <a:off x="179512" y="44624"/>
            <a:ext cx="4896544" cy="66967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11</a:t>
            </a:fld>
            <a:endParaRPr kumimoji="1" lang="ja-JP" altLang="en-US"/>
          </a:p>
        </p:txBody>
      </p:sp>
      <p:sp>
        <p:nvSpPr>
          <p:cNvPr id="7" name="スライド番号プレースホルダー 3"/>
          <p:cNvSpPr txBox="1">
            <a:spLocks/>
          </p:cNvSpPr>
          <p:nvPr/>
        </p:nvSpPr>
        <p:spPr>
          <a:xfrm>
            <a:off x="611560" y="646832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a:t>２</a:t>
            </a:r>
          </a:p>
        </p:txBody>
      </p:sp>
      <p:pic>
        <p:nvPicPr>
          <p:cNvPr id="4" name="図 3"/>
          <p:cNvPicPr>
            <a:picLocks noChangeAspect="1"/>
          </p:cNvPicPr>
          <p:nvPr/>
        </p:nvPicPr>
        <p:blipFill>
          <a:blip r:embed="rId2"/>
          <a:stretch>
            <a:fillRect/>
          </a:stretch>
        </p:blipFill>
        <p:spPr>
          <a:xfrm>
            <a:off x="297107" y="241904"/>
            <a:ext cx="4706941" cy="6273115"/>
          </a:xfrm>
          <a:prstGeom prst="rect">
            <a:avLst/>
          </a:prstGeom>
        </p:spPr>
      </p:pic>
    </p:spTree>
    <p:extLst>
      <p:ext uri="{BB962C8B-B14F-4D97-AF65-F5344CB8AC3E}">
        <p14:creationId xmlns:p14="http://schemas.microsoft.com/office/powerpoint/2010/main" val="41153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5580112" y="144016"/>
            <a:ext cx="3131840" cy="836712"/>
          </a:xfrm>
        </p:spPr>
        <p:txBody>
          <a:bodyPr>
            <a:normAutofit/>
          </a:bodyPr>
          <a:lstStyle/>
          <a:p>
            <a:pPr algn="ctr"/>
            <a:r>
              <a:rPr lang="en-US" altLang="ja-JP" sz="3200" b="1" dirty="0">
                <a:solidFill>
                  <a:schemeClr val="tx1"/>
                </a:solidFill>
                <a:latin typeface="ＭＳ ゴシック" pitchFamily="49" charset="-128"/>
                <a:ea typeface="ＭＳ ゴシック" pitchFamily="49" charset="-128"/>
              </a:rPr>
              <a:t>(5)</a:t>
            </a:r>
            <a:r>
              <a:rPr lang="ja-JP" altLang="en-US" sz="3200" b="1" dirty="0">
                <a:solidFill>
                  <a:schemeClr val="tx1"/>
                </a:solidFill>
                <a:latin typeface="ＭＳ ゴシック" pitchFamily="49" charset="-128"/>
                <a:ea typeface="ＭＳ ゴシック" pitchFamily="49" charset="-128"/>
              </a:rPr>
              <a:t>会社概要</a:t>
            </a:r>
            <a:endParaRPr kumimoji="1" lang="ja-JP" altLang="en-US" sz="1800" dirty="0">
              <a:solidFill>
                <a:schemeClr val="tx1"/>
              </a:solidFill>
              <a:latin typeface="ＭＳ ゴシック" pitchFamily="49" charset="-128"/>
              <a:ea typeface="ＭＳ ゴシック" pitchFamily="49" charset="-128"/>
            </a:endParaRPr>
          </a:p>
        </p:txBody>
      </p:sp>
      <p:sp>
        <p:nvSpPr>
          <p:cNvPr id="11" name="テキスト ボックス 10"/>
          <p:cNvSpPr txBox="1"/>
          <p:nvPr/>
        </p:nvSpPr>
        <p:spPr>
          <a:xfrm>
            <a:off x="5940152" y="1250751"/>
            <a:ext cx="3259930" cy="4770537"/>
          </a:xfrm>
          <a:prstGeom prst="rect">
            <a:avLst/>
          </a:prstGeom>
          <a:noFill/>
        </p:spPr>
        <p:txBody>
          <a:bodyPr wrap="square" rtlCol="0">
            <a:spAutoFit/>
          </a:bodyPr>
          <a:lstStyle/>
          <a:p>
            <a:r>
              <a:rPr lang="ja-JP" altLang="en-US" sz="2400" dirty="0"/>
              <a:t>●</a:t>
            </a:r>
            <a:r>
              <a:rPr lang="ja-JP" altLang="en-US" sz="2400" dirty="0">
                <a:solidFill>
                  <a:schemeClr val="accent6">
                    <a:lumMod val="75000"/>
                  </a:schemeClr>
                </a:solidFill>
              </a:rPr>
              <a:t>現職</a:t>
            </a:r>
            <a:r>
              <a:rPr lang="ja-JP" altLang="en-US" sz="2400" dirty="0"/>
              <a:t>（現社長等）で</a:t>
            </a:r>
            <a:endParaRPr lang="en-US" altLang="ja-JP" sz="2400" dirty="0"/>
          </a:p>
          <a:p>
            <a:r>
              <a:rPr lang="ja-JP" altLang="en-US" sz="2400" dirty="0"/>
              <a:t>　申請する場合</a:t>
            </a:r>
            <a:endParaRPr lang="en-US" altLang="ja-JP" sz="2400" dirty="0"/>
          </a:p>
          <a:p>
            <a:r>
              <a:rPr lang="ja-JP" altLang="en-US" sz="2400" dirty="0"/>
              <a:t>　　</a:t>
            </a:r>
            <a:r>
              <a:rPr lang="ja-JP" altLang="en-US" sz="2000" dirty="0"/>
              <a:t>①直近年度</a:t>
            </a:r>
            <a:endParaRPr lang="en-US" altLang="ja-JP" sz="2000" dirty="0"/>
          </a:p>
          <a:p>
            <a:r>
              <a:rPr lang="ja-JP" altLang="en-US" sz="2400" dirty="0"/>
              <a:t>　の決算期情報を記載</a:t>
            </a:r>
            <a:endParaRPr lang="en-US" altLang="ja-JP" sz="2400" dirty="0"/>
          </a:p>
          <a:p>
            <a:r>
              <a:rPr lang="ja-JP" altLang="en-US" sz="2400" dirty="0"/>
              <a:t>　した１種類作成</a:t>
            </a:r>
          </a:p>
          <a:p>
            <a:endParaRPr lang="en-US" altLang="ja-JP" sz="2400" dirty="0"/>
          </a:p>
          <a:p>
            <a:r>
              <a:rPr lang="ja-JP" altLang="en-US" sz="2400" dirty="0"/>
              <a:t>●</a:t>
            </a:r>
            <a:r>
              <a:rPr lang="ja-JP" altLang="en-US" sz="2400" dirty="0">
                <a:solidFill>
                  <a:srgbClr val="0070C0"/>
                </a:solidFill>
              </a:rPr>
              <a:t>元職</a:t>
            </a:r>
            <a:r>
              <a:rPr lang="ja-JP" altLang="en-US" sz="2400" dirty="0"/>
              <a:t>（元社長等）で</a:t>
            </a:r>
            <a:endParaRPr lang="en-US" altLang="ja-JP" sz="2400" dirty="0"/>
          </a:p>
          <a:p>
            <a:r>
              <a:rPr lang="ja-JP" altLang="en-US" sz="2400" dirty="0"/>
              <a:t>　申請する場合</a:t>
            </a:r>
            <a:endParaRPr lang="en-US" altLang="ja-JP" sz="2400" dirty="0"/>
          </a:p>
          <a:p>
            <a:r>
              <a:rPr lang="ja-JP" altLang="en-US" sz="2000" dirty="0"/>
              <a:t>　　①直近年度</a:t>
            </a:r>
            <a:endParaRPr lang="en-US" altLang="ja-JP" sz="2000" dirty="0"/>
          </a:p>
          <a:p>
            <a:r>
              <a:rPr kumimoji="1" lang="ja-JP" altLang="en-US" sz="2000" dirty="0"/>
              <a:t>　　②在任時最終年度</a:t>
            </a:r>
            <a:r>
              <a:rPr lang="ja-JP" altLang="en-US" sz="1200" dirty="0">
                <a:solidFill>
                  <a:srgbClr val="FF0000"/>
                </a:solidFill>
                <a:latin typeface="+mj-ea"/>
              </a:rPr>
              <a:t>（</a:t>
            </a:r>
            <a:r>
              <a:rPr lang="en-US" altLang="ja-JP" sz="1200" dirty="0">
                <a:solidFill>
                  <a:srgbClr val="FF0000"/>
                </a:solidFill>
                <a:latin typeface="+mj-ea"/>
              </a:rPr>
              <a:t>P3</a:t>
            </a:r>
            <a:r>
              <a:rPr lang="ja-JP" altLang="en-US" sz="1200" dirty="0">
                <a:solidFill>
                  <a:srgbClr val="FF0000"/>
                </a:solidFill>
                <a:latin typeface="+mj-ea"/>
              </a:rPr>
              <a:t>参照）</a:t>
            </a:r>
            <a:r>
              <a:rPr lang="ja-JP" altLang="en-US" sz="2000" dirty="0">
                <a:solidFill>
                  <a:srgbClr val="FF0000"/>
                </a:solidFill>
                <a:latin typeface="+mj-ea"/>
              </a:rPr>
              <a:t> </a:t>
            </a:r>
            <a:endParaRPr kumimoji="1" lang="en-US" altLang="ja-JP" sz="2000" dirty="0"/>
          </a:p>
          <a:p>
            <a:r>
              <a:rPr lang="ja-JP" altLang="en-US" sz="2000" dirty="0"/>
              <a:t>　</a:t>
            </a:r>
            <a:r>
              <a:rPr kumimoji="1" lang="ja-JP" altLang="en-US" sz="2400" dirty="0"/>
              <a:t>の決算期情報を記載</a:t>
            </a:r>
            <a:endParaRPr kumimoji="1" lang="en-US" altLang="ja-JP" sz="2400" dirty="0"/>
          </a:p>
          <a:p>
            <a:r>
              <a:rPr kumimoji="1" lang="ja-JP" altLang="en-US" sz="2400" dirty="0"/>
              <a:t>　した２種類作成</a:t>
            </a:r>
            <a:endParaRPr kumimoji="1" lang="en-US" altLang="ja-JP" sz="2400" dirty="0"/>
          </a:p>
          <a:p>
            <a:endParaRPr lang="en-US" altLang="ja-JP" sz="2400" dirty="0"/>
          </a:p>
        </p:txBody>
      </p:sp>
      <p:sp>
        <p:nvSpPr>
          <p:cNvPr id="12" name="正方形/長方形 11"/>
          <p:cNvSpPr/>
          <p:nvPr/>
        </p:nvSpPr>
        <p:spPr>
          <a:xfrm>
            <a:off x="107504" y="44624"/>
            <a:ext cx="5832648" cy="66967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12</a:t>
            </a:fld>
            <a:endParaRPr kumimoji="1" lang="ja-JP" altLang="en-US"/>
          </a:p>
        </p:txBody>
      </p:sp>
      <p:grpSp>
        <p:nvGrpSpPr>
          <p:cNvPr id="7" name="グループ化 6"/>
          <p:cNvGrpSpPr/>
          <p:nvPr/>
        </p:nvGrpSpPr>
        <p:grpSpPr>
          <a:xfrm>
            <a:off x="9900592" y="190303"/>
            <a:ext cx="884568" cy="790425"/>
            <a:chOff x="-1763911" y="950859"/>
            <a:chExt cx="884568" cy="790425"/>
          </a:xfrm>
        </p:grpSpPr>
        <p:sp>
          <p:nvSpPr>
            <p:cNvPr id="8" name="フリーフォーム 7"/>
            <p:cNvSpPr/>
            <p:nvPr/>
          </p:nvSpPr>
          <p:spPr>
            <a:xfrm>
              <a:off x="-1509265" y="1010633"/>
              <a:ext cx="581812" cy="730651"/>
            </a:xfrm>
            <a:custGeom>
              <a:avLst/>
              <a:gdLst>
                <a:gd name="connsiteX0" fmla="*/ 395775 w 581812"/>
                <a:gd name="connsiteY0" fmla="*/ 0 h 730651"/>
                <a:gd name="connsiteX1" fmla="*/ 407200 w 581812"/>
                <a:gd name="connsiteY1" fmla="*/ 6201 h 730651"/>
                <a:gd name="connsiteX2" fmla="*/ 581812 w 581812"/>
                <a:gd name="connsiteY2" fmla="*/ 334607 h 730651"/>
                <a:gd name="connsiteX3" fmla="*/ 185768 w 581812"/>
                <a:gd name="connsiteY3" fmla="*/ 730651 h 730651"/>
                <a:gd name="connsiteX4" fmla="*/ 31610 w 581812"/>
                <a:gd name="connsiteY4" fmla="*/ 699528 h 730651"/>
                <a:gd name="connsiteX5" fmla="*/ 0 w 581812"/>
                <a:gd name="connsiteY5" fmla="*/ 682371 h 730651"/>
                <a:gd name="connsiteX6" fmla="*/ 395775 w 581812"/>
                <a:gd name="connsiteY6" fmla="*/ 0 h 7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12" h="730651">
                  <a:moveTo>
                    <a:pt x="395775" y="0"/>
                  </a:moveTo>
                  <a:lnTo>
                    <a:pt x="407200" y="6201"/>
                  </a:lnTo>
                  <a:cubicBezTo>
                    <a:pt x="512548" y="77373"/>
                    <a:pt x="581812" y="197901"/>
                    <a:pt x="581812" y="334607"/>
                  </a:cubicBezTo>
                  <a:cubicBezTo>
                    <a:pt x="581812" y="553336"/>
                    <a:pt x="404497" y="730651"/>
                    <a:pt x="185768" y="730651"/>
                  </a:cubicBezTo>
                  <a:cubicBezTo>
                    <a:pt x="131086" y="730651"/>
                    <a:pt x="78992" y="719569"/>
                    <a:pt x="31610" y="699528"/>
                  </a:cubicBezTo>
                  <a:lnTo>
                    <a:pt x="0" y="682371"/>
                  </a:lnTo>
                  <a:lnTo>
                    <a:pt x="39577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715069" y="950859"/>
              <a:ext cx="606051" cy="743808"/>
            </a:xfrm>
            <a:custGeom>
              <a:avLst/>
              <a:gdLst>
                <a:gd name="connsiteX0" fmla="*/ 396044 w 606051"/>
                <a:gd name="connsiteY0" fmla="*/ 0 h 743808"/>
                <a:gd name="connsiteX1" fmla="*/ 550202 w 606051"/>
                <a:gd name="connsiteY1" fmla="*/ 31123 h 743808"/>
                <a:gd name="connsiteX2" fmla="*/ 606051 w 606051"/>
                <a:gd name="connsiteY2" fmla="*/ 61437 h 743808"/>
                <a:gd name="connsiteX3" fmla="*/ 210276 w 606051"/>
                <a:gd name="connsiteY3" fmla="*/ 743808 h 743808"/>
                <a:gd name="connsiteX4" fmla="*/ 174612 w 606051"/>
                <a:gd name="connsiteY4" fmla="*/ 724450 h 743808"/>
                <a:gd name="connsiteX5" fmla="*/ 0 w 606051"/>
                <a:gd name="connsiteY5" fmla="*/ 396044 h 743808"/>
                <a:gd name="connsiteX6" fmla="*/ 396044 w 606051"/>
                <a:gd name="connsiteY6" fmla="*/ 0 h 7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051" h="743808">
                  <a:moveTo>
                    <a:pt x="396044" y="0"/>
                  </a:moveTo>
                  <a:cubicBezTo>
                    <a:pt x="450726" y="0"/>
                    <a:pt x="502820" y="11082"/>
                    <a:pt x="550202" y="31123"/>
                  </a:cubicBezTo>
                  <a:lnTo>
                    <a:pt x="606051" y="61437"/>
                  </a:lnTo>
                  <a:lnTo>
                    <a:pt x="210276" y="743808"/>
                  </a:lnTo>
                  <a:lnTo>
                    <a:pt x="174612" y="724450"/>
                  </a:lnTo>
                  <a:cubicBezTo>
                    <a:pt x="69264" y="653278"/>
                    <a:pt x="0" y="532750"/>
                    <a:pt x="0" y="396044"/>
                  </a:cubicBezTo>
                  <a:cubicBezTo>
                    <a:pt x="0" y="177315"/>
                    <a:pt x="177315" y="0"/>
                    <a:pt x="396044"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63911" y="1052736"/>
              <a:ext cx="543739" cy="307777"/>
            </a:xfrm>
            <a:prstGeom prst="rect">
              <a:avLst/>
            </a:prstGeom>
            <a:noFill/>
          </p:spPr>
          <p:txBody>
            <a:bodyPr wrap="none" rtlCol="0">
              <a:spAutoFit/>
            </a:bodyPr>
            <a:lstStyle/>
            <a:p>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現職</a:t>
              </a:r>
            </a:p>
          </p:txBody>
        </p:sp>
        <p:sp>
          <p:nvSpPr>
            <p:cNvPr id="14" name="テキスト ボックス 13"/>
            <p:cNvSpPr txBox="1"/>
            <p:nvPr/>
          </p:nvSpPr>
          <p:spPr>
            <a:xfrm>
              <a:off x="-1423082" y="1332885"/>
              <a:ext cx="543739" cy="307777"/>
            </a:xfrm>
            <a:prstGeom prst="rect">
              <a:avLst/>
            </a:prstGeom>
            <a:noFill/>
          </p:spPr>
          <p:txBody>
            <a:bodyPr wrap="none" rtlCol="0">
              <a:spAutoFit/>
            </a:bodyPr>
            <a:lstStyle/>
            <a:p>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元職</a:t>
              </a:r>
            </a:p>
          </p:txBody>
        </p:sp>
      </p:grpSp>
      <p:pic>
        <p:nvPicPr>
          <p:cNvPr id="2" name="図 1"/>
          <p:cNvPicPr>
            <a:picLocks noChangeAspect="1"/>
          </p:cNvPicPr>
          <p:nvPr/>
        </p:nvPicPr>
        <p:blipFill>
          <a:blip r:embed="rId2"/>
          <a:stretch>
            <a:fillRect/>
          </a:stretch>
        </p:blipFill>
        <p:spPr>
          <a:xfrm>
            <a:off x="107504" y="190302"/>
            <a:ext cx="5651084" cy="6335042"/>
          </a:xfrm>
          <a:prstGeom prst="rect">
            <a:avLst/>
          </a:prstGeom>
        </p:spPr>
      </p:pic>
    </p:spTree>
    <p:extLst>
      <p:ext uri="{BB962C8B-B14F-4D97-AF65-F5344CB8AC3E}">
        <p14:creationId xmlns:p14="http://schemas.microsoft.com/office/powerpoint/2010/main" val="36413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030068" y="1047502"/>
            <a:ext cx="3222452" cy="5786199"/>
          </a:xfrm>
          <a:prstGeom prst="rect">
            <a:avLst/>
          </a:prstGeom>
          <a:noFill/>
        </p:spPr>
        <p:txBody>
          <a:bodyPr wrap="square" rtlCol="0">
            <a:spAutoFit/>
          </a:bodyPr>
          <a:lstStyle/>
          <a:p>
            <a:r>
              <a:rPr kumimoji="1" lang="ja-JP" altLang="en-US" sz="2400" dirty="0"/>
              <a:t>●会長、社長、副社長の３種類を作成</a:t>
            </a:r>
            <a:endParaRPr kumimoji="1" lang="en-US" altLang="ja-JP" sz="2400" dirty="0"/>
          </a:p>
          <a:p>
            <a:r>
              <a:rPr lang="ja-JP" altLang="en-US" sz="2400" dirty="0"/>
              <a:t>●</a:t>
            </a:r>
            <a:r>
              <a:rPr kumimoji="1" lang="ja-JP" altLang="en-US" sz="2400" dirty="0"/>
              <a:t>候補者以前の未受章者については、以下の理由を記入</a:t>
            </a:r>
            <a:endParaRPr kumimoji="1" lang="en-US" altLang="ja-JP" sz="2400" dirty="0"/>
          </a:p>
          <a:p>
            <a:r>
              <a:rPr lang="ja-JP" altLang="en-US" dirty="0"/>
              <a:t>　・推薦基準を満たして</a:t>
            </a:r>
            <a:endParaRPr lang="en-US" altLang="ja-JP" dirty="0"/>
          </a:p>
          <a:p>
            <a:r>
              <a:rPr lang="ja-JP" altLang="en-US" dirty="0"/>
              <a:t>　　いない（社長歴未達等）</a:t>
            </a:r>
            <a:endParaRPr lang="en-US" altLang="ja-JP" sz="1000" dirty="0"/>
          </a:p>
          <a:p>
            <a:r>
              <a:rPr lang="ja-JP" altLang="en-US" dirty="0"/>
              <a:t>　　</a:t>
            </a:r>
            <a:r>
              <a:rPr lang="en-US" altLang="ja-JP" sz="1100" dirty="0">
                <a:solidFill>
                  <a:srgbClr val="FF0000"/>
                </a:solidFill>
              </a:rPr>
              <a:t>※</a:t>
            </a:r>
            <a:r>
              <a:rPr lang="ja-JP" altLang="en-US" sz="1100" dirty="0">
                <a:solidFill>
                  <a:srgbClr val="FF0000"/>
                </a:solidFill>
              </a:rPr>
              <a:t>褒章・叙勲それぞれについて検討すること</a:t>
            </a:r>
            <a:endParaRPr lang="en-US" altLang="ja-JP" sz="1100" dirty="0">
              <a:solidFill>
                <a:srgbClr val="FF0000"/>
              </a:solidFill>
            </a:endParaRPr>
          </a:p>
          <a:p>
            <a:r>
              <a:rPr kumimoji="1" lang="ja-JP" altLang="en-US" dirty="0"/>
              <a:t>　・辞退</a:t>
            </a:r>
            <a:endParaRPr kumimoji="1" lang="en-US" altLang="ja-JP" dirty="0"/>
          </a:p>
          <a:p>
            <a:r>
              <a:rPr lang="ja-JP" altLang="en-US" dirty="0"/>
              <a:t>　・物故者</a:t>
            </a:r>
            <a:endParaRPr lang="en-US" altLang="ja-JP" dirty="0"/>
          </a:p>
          <a:p>
            <a:endParaRPr kumimoji="1" lang="en-US" altLang="ja-JP" sz="2400" dirty="0"/>
          </a:p>
          <a:p>
            <a:r>
              <a:rPr kumimoji="1" lang="ja-JP" altLang="en-US" sz="2400" dirty="0"/>
              <a:t>●「受章の対象となった主な経歴」は主な申立役職名を記載</a:t>
            </a:r>
            <a:r>
              <a:rPr kumimoji="1" lang="ja-JP" altLang="en-US" sz="2000" dirty="0">
                <a:solidFill>
                  <a:srgbClr val="FF0000"/>
                </a:solidFill>
              </a:rPr>
              <a:t>（会社</a:t>
            </a:r>
            <a:r>
              <a:rPr lang="en-US" altLang="ja-JP" sz="2000" dirty="0">
                <a:solidFill>
                  <a:srgbClr val="FF0000"/>
                </a:solidFill>
              </a:rPr>
              <a:t>or</a:t>
            </a:r>
            <a:r>
              <a:rPr lang="ja-JP" altLang="en-US" sz="2000" dirty="0">
                <a:solidFill>
                  <a:srgbClr val="FF0000"/>
                </a:solidFill>
              </a:rPr>
              <a:t>団体のいずれか</a:t>
            </a:r>
            <a:r>
              <a:rPr kumimoji="1" lang="ja-JP" altLang="en-US" sz="2000" dirty="0">
                <a:solidFill>
                  <a:srgbClr val="FF0000"/>
                </a:solidFill>
              </a:rPr>
              <a:t>）</a:t>
            </a:r>
            <a:endParaRPr kumimoji="1" lang="en-US" altLang="ja-JP" sz="2000" dirty="0">
              <a:solidFill>
                <a:srgbClr val="FF0000"/>
              </a:solidFill>
            </a:endParaRPr>
          </a:p>
          <a:p>
            <a:r>
              <a:rPr kumimoji="1" lang="ja-JP" altLang="en-US" sz="2200" dirty="0"/>
              <a:t>●最新フォーマットを確認のこと</a:t>
            </a:r>
          </a:p>
        </p:txBody>
      </p:sp>
      <p:sp>
        <p:nvSpPr>
          <p:cNvPr id="8" name="タイトル 1"/>
          <p:cNvSpPr>
            <a:spLocks noGrp="1"/>
          </p:cNvSpPr>
          <p:nvPr>
            <p:ph type="title"/>
          </p:nvPr>
        </p:nvSpPr>
        <p:spPr>
          <a:xfrm>
            <a:off x="5881266" y="72008"/>
            <a:ext cx="3227238" cy="836712"/>
          </a:xfrm>
          <a:solidFill>
            <a:schemeClr val="bg1"/>
          </a:solidFill>
        </p:spPr>
        <p:txBody>
          <a:bodyPr>
            <a:normAutofit fontScale="90000"/>
          </a:bodyPr>
          <a:lstStyle/>
          <a:p>
            <a:pPr algn="ctr"/>
            <a:r>
              <a:rPr lang="en-US" altLang="ja-JP" sz="3200" b="1" dirty="0">
                <a:solidFill>
                  <a:schemeClr val="tx1"/>
                </a:solidFill>
                <a:latin typeface="ＭＳ ゴシック" pitchFamily="49" charset="-128"/>
                <a:ea typeface="ＭＳ ゴシック" pitchFamily="49" charset="-128"/>
              </a:rPr>
              <a:t>(6)</a:t>
            </a:r>
            <a:r>
              <a:rPr lang="ja-JP" altLang="en-US" sz="3200" b="1" dirty="0">
                <a:solidFill>
                  <a:schemeClr val="tx1"/>
                </a:solidFill>
                <a:latin typeface="ＭＳ ゴシック" pitchFamily="49" charset="-128"/>
                <a:ea typeface="ＭＳ ゴシック" pitchFamily="49" charset="-128"/>
              </a:rPr>
              <a:t>社長等の経歴者一覧</a:t>
            </a:r>
            <a:endParaRPr kumimoji="1" lang="ja-JP" altLang="en-US" sz="1800" dirty="0">
              <a:solidFill>
                <a:schemeClr val="tx1"/>
              </a:solidFill>
              <a:latin typeface="ＭＳ ゴシック" pitchFamily="49" charset="-128"/>
              <a:ea typeface="ＭＳ ゴシック" pitchFamily="49" charset="-128"/>
            </a:endParaRPr>
          </a:p>
        </p:txBody>
      </p:sp>
      <p:sp>
        <p:nvSpPr>
          <p:cNvPr id="6" name="正方形/長方形 5"/>
          <p:cNvSpPr/>
          <p:nvPr/>
        </p:nvSpPr>
        <p:spPr>
          <a:xfrm>
            <a:off x="118206" y="68273"/>
            <a:ext cx="5858458" cy="580899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13</a:t>
            </a:fld>
            <a:endParaRPr kumimoji="1" lang="ja-JP" altLang="en-US" dirty="0"/>
          </a:p>
        </p:txBody>
      </p:sp>
      <p:sp>
        <p:nvSpPr>
          <p:cNvPr id="7" name="角丸四角形 6"/>
          <p:cNvSpPr/>
          <p:nvPr/>
        </p:nvSpPr>
        <p:spPr>
          <a:xfrm>
            <a:off x="6117882" y="4437112"/>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0" name="角丸四角形 9"/>
          <p:cNvSpPr/>
          <p:nvPr/>
        </p:nvSpPr>
        <p:spPr>
          <a:xfrm>
            <a:off x="154123" y="5950374"/>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1" name="テキスト ボックス 10"/>
          <p:cNvSpPr txBox="1"/>
          <p:nvPr/>
        </p:nvSpPr>
        <p:spPr>
          <a:xfrm>
            <a:off x="783191" y="5922739"/>
            <a:ext cx="5334691" cy="830997"/>
          </a:xfrm>
          <a:prstGeom prst="rect">
            <a:avLst/>
          </a:prstGeom>
          <a:noFill/>
        </p:spPr>
        <p:txBody>
          <a:bodyPr wrap="square" rtlCol="0">
            <a:spAutoFit/>
          </a:bodyPr>
          <a:lstStyle/>
          <a:p>
            <a:r>
              <a:rPr kumimoji="1" lang="ja-JP" altLang="en-US" sz="1600" dirty="0">
                <a:latin typeface="+mn-ea"/>
              </a:rPr>
              <a:t>●候補者が現職の場合の在職年数は、春の場合「４月２９日現在」、秋の場合「１１月３日現在」で算出。候補者ではない現職の在職年数は、右上作成時点の日付で算出。</a:t>
            </a:r>
          </a:p>
        </p:txBody>
      </p:sp>
      <p:pic>
        <p:nvPicPr>
          <p:cNvPr id="12" name="図 11">
            <a:extLst>
              <a:ext uri="{FF2B5EF4-FFF2-40B4-BE49-F238E27FC236}">
                <a16:creationId xmlns:a16="http://schemas.microsoft.com/office/drawing/2014/main" id="{E8BE7492-6D22-4D31-92C5-0B936DCFB631}"/>
              </a:ext>
            </a:extLst>
          </p:cNvPr>
          <p:cNvPicPr>
            <a:picLocks noChangeAspect="1"/>
          </p:cNvPicPr>
          <p:nvPr/>
        </p:nvPicPr>
        <p:blipFill>
          <a:blip r:embed="rId2"/>
          <a:stretch>
            <a:fillRect/>
          </a:stretch>
        </p:blipFill>
        <p:spPr>
          <a:xfrm>
            <a:off x="180895" y="326362"/>
            <a:ext cx="5733080" cy="5457595"/>
          </a:xfrm>
          <a:prstGeom prst="rect">
            <a:avLst/>
          </a:prstGeom>
        </p:spPr>
      </p:pic>
    </p:spTree>
    <p:extLst>
      <p:ext uri="{BB962C8B-B14F-4D97-AF65-F5344CB8AC3E}">
        <p14:creationId xmlns:p14="http://schemas.microsoft.com/office/powerpoint/2010/main" val="356494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458520" y="318130"/>
            <a:ext cx="2520280" cy="6063198"/>
          </a:xfrm>
          <a:prstGeom prst="rect">
            <a:avLst/>
          </a:prstGeom>
          <a:noFill/>
        </p:spPr>
        <p:txBody>
          <a:bodyPr wrap="square" rtlCol="0">
            <a:spAutoFit/>
          </a:bodyPr>
          <a:lstStyle/>
          <a:p>
            <a:r>
              <a:rPr lang="en-US" altLang="ja-JP" sz="2400" dirty="0"/>
              <a:t>【</a:t>
            </a:r>
            <a:r>
              <a:rPr lang="ja-JP" altLang="en-US" sz="2400" dirty="0"/>
              <a:t>副社長一覧</a:t>
            </a:r>
            <a:r>
              <a:rPr lang="en-US" altLang="ja-JP" sz="2400" dirty="0"/>
              <a:t>】</a:t>
            </a:r>
          </a:p>
          <a:p>
            <a:r>
              <a:rPr lang="ja-JP" altLang="en-US" sz="2400" dirty="0"/>
              <a:t>●副社長を推薦又は過去に副社長受章歴あり</a:t>
            </a:r>
            <a:endParaRPr lang="en-US" altLang="ja-JP" sz="2400" dirty="0"/>
          </a:p>
          <a:p>
            <a:r>
              <a:rPr lang="ja-JP" altLang="en-US" sz="2400" dirty="0"/>
              <a:t>→全ての欄を記入（未受章者は受章欄に理由を記入）</a:t>
            </a:r>
          </a:p>
          <a:p>
            <a:endParaRPr kumimoji="1" lang="en-US" altLang="ja-JP" sz="2400" dirty="0"/>
          </a:p>
          <a:p>
            <a:r>
              <a:rPr lang="ja-JP" altLang="en-US" sz="2400" dirty="0"/>
              <a:t>●副社長の推薦をしていない場合</a:t>
            </a:r>
            <a:endParaRPr lang="en-US" altLang="ja-JP" sz="2400" dirty="0"/>
          </a:p>
          <a:p>
            <a:r>
              <a:rPr kumimoji="1" lang="ja-JP" altLang="en-US" sz="2400" dirty="0"/>
              <a:t>→</a:t>
            </a:r>
            <a:r>
              <a:rPr lang="ja-JP" altLang="en-US" sz="2400" dirty="0"/>
              <a:t>氏名、在職期間のみ記入</a:t>
            </a:r>
            <a:endParaRPr lang="en-US" altLang="ja-JP" sz="2400" dirty="0">
              <a:highlight>
                <a:srgbClr val="FFFF00"/>
              </a:highlight>
            </a:endParaRPr>
          </a:p>
          <a:p>
            <a:r>
              <a:rPr lang="en-US" altLang="ja-JP" sz="2000" dirty="0"/>
              <a:t>※</a:t>
            </a:r>
            <a:r>
              <a:rPr lang="ja-JP" altLang="en-US" sz="2000" dirty="0"/>
              <a:t>副社長後に会長、社長を務め、受章歴がある方については該当者</a:t>
            </a:r>
            <a:r>
              <a:rPr kumimoji="1" lang="ja-JP" altLang="en-US" sz="2000" dirty="0"/>
              <a:t>全ての行に記入</a:t>
            </a:r>
          </a:p>
        </p:txBody>
      </p:sp>
      <p:sp>
        <p:nvSpPr>
          <p:cNvPr id="6" name="正方形/長方形 5"/>
          <p:cNvSpPr/>
          <p:nvPr/>
        </p:nvSpPr>
        <p:spPr>
          <a:xfrm>
            <a:off x="107504" y="44624"/>
            <a:ext cx="6336704" cy="66967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14</a:t>
            </a:fld>
            <a:endParaRPr kumimoji="1" lang="ja-JP" altLang="en-US"/>
          </a:p>
        </p:txBody>
      </p:sp>
      <p:pic>
        <p:nvPicPr>
          <p:cNvPr id="9" name="図 8">
            <a:extLst>
              <a:ext uri="{FF2B5EF4-FFF2-40B4-BE49-F238E27FC236}">
                <a16:creationId xmlns:a16="http://schemas.microsoft.com/office/drawing/2014/main" id="{9388B091-9E50-D1F6-E168-CD9624DD4A81}"/>
              </a:ext>
            </a:extLst>
          </p:cNvPr>
          <p:cNvPicPr>
            <a:picLocks noChangeAspect="1"/>
          </p:cNvPicPr>
          <p:nvPr/>
        </p:nvPicPr>
        <p:blipFill>
          <a:blip r:embed="rId2"/>
          <a:stretch>
            <a:fillRect/>
          </a:stretch>
        </p:blipFill>
        <p:spPr>
          <a:xfrm>
            <a:off x="171005" y="188640"/>
            <a:ext cx="6209701" cy="5630346"/>
          </a:xfrm>
          <a:prstGeom prst="rect">
            <a:avLst/>
          </a:prstGeom>
        </p:spPr>
      </p:pic>
    </p:spTree>
    <p:extLst>
      <p:ext uri="{BB962C8B-B14F-4D97-AF65-F5344CB8AC3E}">
        <p14:creationId xmlns:p14="http://schemas.microsoft.com/office/powerpoint/2010/main" val="2299601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989855" y="0"/>
            <a:ext cx="7164288" cy="476672"/>
          </a:xfrm>
        </p:spPr>
        <p:txBody>
          <a:bodyPr>
            <a:normAutofit fontScale="90000"/>
          </a:bodyPr>
          <a:lstStyle/>
          <a:p>
            <a:pPr algn="ctr"/>
            <a:r>
              <a:rPr lang="en-US" altLang="ja-JP" sz="3200" b="1" dirty="0">
                <a:solidFill>
                  <a:schemeClr val="tx1"/>
                </a:solidFill>
                <a:latin typeface="ＭＳ ゴシック" pitchFamily="49" charset="-128"/>
                <a:ea typeface="ＭＳ ゴシック" pitchFamily="49" charset="-128"/>
              </a:rPr>
              <a:t>(7)</a:t>
            </a:r>
            <a:r>
              <a:rPr lang="ja-JP" altLang="en-US" sz="3200" b="1" dirty="0">
                <a:solidFill>
                  <a:schemeClr val="tx1"/>
                </a:solidFill>
                <a:latin typeface="ＭＳ ゴシック" pitchFamily="49" charset="-128"/>
                <a:ea typeface="ＭＳ ゴシック" pitchFamily="49" charset="-128"/>
              </a:rPr>
              <a:t>会社の売上高等の推移</a:t>
            </a:r>
            <a:endParaRPr kumimoji="1" lang="ja-JP" altLang="en-US" sz="1800" dirty="0">
              <a:solidFill>
                <a:schemeClr val="tx1"/>
              </a:solidFill>
              <a:latin typeface="ＭＳ ゴシック" pitchFamily="49" charset="-128"/>
              <a:ea typeface="ＭＳ ゴシック" pitchFamily="49" charset="-128"/>
            </a:endParaRPr>
          </a:p>
        </p:txBody>
      </p:sp>
      <p:sp>
        <p:nvSpPr>
          <p:cNvPr id="10" name="テキスト ボックス 9"/>
          <p:cNvSpPr txBox="1"/>
          <p:nvPr/>
        </p:nvSpPr>
        <p:spPr>
          <a:xfrm>
            <a:off x="223230" y="5013176"/>
            <a:ext cx="9101298" cy="1631216"/>
          </a:xfrm>
          <a:prstGeom prst="rect">
            <a:avLst/>
          </a:prstGeom>
          <a:noFill/>
        </p:spPr>
        <p:txBody>
          <a:bodyPr wrap="square" rtlCol="0">
            <a:spAutoFit/>
          </a:bodyPr>
          <a:lstStyle/>
          <a:p>
            <a:r>
              <a:rPr lang="ja-JP" altLang="en-US" sz="2000" dirty="0"/>
              <a:t>●候補者の社長等が就任する</a:t>
            </a:r>
            <a:r>
              <a:rPr lang="ja-JP" altLang="en-US" sz="2000" u="sng" dirty="0">
                <a:solidFill>
                  <a:srgbClr val="FF0000"/>
                </a:solidFill>
              </a:rPr>
              <a:t>１０年前</a:t>
            </a:r>
            <a:r>
              <a:rPr lang="ja-JP" altLang="en-US" sz="2000" dirty="0"/>
              <a:t>から直近の決算期までを全て記載（単体）</a:t>
            </a:r>
            <a:endParaRPr lang="en-US" altLang="ja-JP" sz="1400" dirty="0"/>
          </a:p>
          <a:p>
            <a:endParaRPr lang="en-US" altLang="ja-JP" sz="1600" dirty="0"/>
          </a:p>
          <a:p>
            <a:endParaRPr kumimoji="1" lang="en-US" altLang="ja-JP" sz="2400" dirty="0"/>
          </a:p>
          <a:p>
            <a:r>
              <a:rPr lang="ja-JP" altLang="en-US" sz="2000" dirty="0"/>
              <a:t>●赤字を計上した場合、</a:t>
            </a:r>
            <a:r>
              <a:rPr lang="ja-JP" altLang="en-US" sz="2000" u="sng" dirty="0">
                <a:solidFill>
                  <a:srgbClr val="FF0000"/>
                </a:solidFill>
              </a:rPr>
              <a:t>配当金が０円の場合、従業員数が著しく減少している</a:t>
            </a:r>
            <a:endParaRPr lang="en-US" altLang="ja-JP" sz="2000" dirty="0"/>
          </a:p>
          <a:p>
            <a:r>
              <a:rPr lang="ja-JP" altLang="en-US" sz="2000" dirty="0"/>
              <a:t>　場合は、備考欄にその理由を該当年度の行ごとに記載</a:t>
            </a:r>
            <a:endParaRPr kumimoji="1" lang="ja-JP" altLang="en-US" sz="2000" dirty="0"/>
          </a:p>
        </p:txBody>
      </p:sp>
      <p:sp>
        <p:nvSpPr>
          <p:cNvPr id="6" name="正方形/長方形 5"/>
          <p:cNvSpPr/>
          <p:nvPr/>
        </p:nvSpPr>
        <p:spPr>
          <a:xfrm>
            <a:off x="107503" y="476672"/>
            <a:ext cx="8813265" cy="423501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6" y="548680"/>
            <a:ext cx="8630855" cy="4100525"/>
          </a:xfrm>
          <a:prstGeom prst="rect">
            <a:avLst/>
          </a:prstGeom>
        </p:spPr>
      </p:pic>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15</a:t>
            </a:fld>
            <a:endParaRPr kumimoji="1" lang="ja-JP" altLang="en-US"/>
          </a:p>
        </p:txBody>
      </p:sp>
      <p:sp>
        <p:nvSpPr>
          <p:cNvPr id="7" name="正方形/長方形 6"/>
          <p:cNvSpPr/>
          <p:nvPr/>
        </p:nvSpPr>
        <p:spPr>
          <a:xfrm>
            <a:off x="1064540" y="5469922"/>
            <a:ext cx="6459788" cy="4898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・社長等就任期が平成</a:t>
            </a:r>
            <a:r>
              <a:rPr lang="en-US" altLang="ja-JP" sz="1200" dirty="0">
                <a:solidFill>
                  <a:schemeClr val="tx1"/>
                </a:solidFill>
              </a:rPr>
              <a:t>15</a:t>
            </a:r>
            <a:r>
              <a:rPr lang="ja-JP" altLang="en-US" sz="1200" dirty="0">
                <a:solidFill>
                  <a:schemeClr val="tx1"/>
                </a:solidFill>
              </a:rPr>
              <a:t>年度～平成</a:t>
            </a:r>
            <a:r>
              <a:rPr lang="en-US" altLang="ja-JP" sz="1200" dirty="0">
                <a:solidFill>
                  <a:schemeClr val="tx1"/>
                </a:solidFill>
              </a:rPr>
              <a:t>25</a:t>
            </a:r>
            <a:r>
              <a:rPr lang="ja-JP" altLang="en-US" sz="1200" dirty="0">
                <a:solidFill>
                  <a:schemeClr val="tx1"/>
                </a:solidFill>
              </a:rPr>
              <a:t>年度　⇒　平成</a:t>
            </a:r>
            <a:r>
              <a:rPr lang="en-US" altLang="ja-JP" sz="1200" dirty="0">
                <a:solidFill>
                  <a:schemeClr val="tx1"/>
                </a:solidFill>
              </a:rPr>
              <a:t>5</a:t>
            </a:r>
            <a:r>
              <a:rPr lang="ja-JP" altLang="en-US" sz="1200" dirty="0">
                <a:solidFill>
                  <a:schemeClr val="tx1"/>
                </a:solidFill>
              </a:rPr>
              <a:t>年度～直近決算期まで</a:t>
            </a:r>
            <a:endParaRPr lang="en-US" altLang="ja-JP" sz="1200" dirty="0">
              <a:solidFill>
                <a:schemeClr val="tx1"/>
              </a:solidFill>
            </a:endParaRPr>
          </a:p>
          <a:p>
            <a:r>
              <a:rPr lang="ja-JP" altLang="en-US" sz="1200" dirty="0">
                <a:solidFill>
                  <a:schemeClr val="tx1"/>
                </a:solidFill>
              </a:rPr>
              <a:t>　　・社長等就任期が平成</a:t>
            </a:r>
            <a:r>
              <a:rPr lang="en-US" altLang="ja-JP" sz="1200" dirty="0">
                <a:solidFill>
                  <a:schemeClr val="tx1"/>
                </a:solidFill>
              </a:rPr>
              <a:t>25</a:t>
            </a:r>
            <a:r>
              <a:rPr lang="ja-JP" altLang="en-US" sz="1200" dirty="0">
                <a:solidFill>
                  <a:schemeClr val="tx1"/>
                </a:solidFill>
              </a:rPr>
              <a:t>年度～平成</a:t>
            </a:r>
            <a:r>
              <a:rPr lang="en-US" altLang="ja-JP" sz="1200" dirty="0">
                <a:solidFill>
                  <a:schemeClr val="tx1"/>
                </a:solidFill>
              </a:rPr>
              <a:t>29</a:t>
            </a:r>
            <a:r>
              <a:rPr lang="ja-JP" altLang="en-US" sz="1200" dirty="0">
                <a:solidFill>
                  <a:schemeClr val="tx1"/>
                </a:solidFill>
              </a:rPr>
              <a:t>年度　⇒　平成</a:t>
            </a:r>
            <a:r>
              <a:rPr lang="en-US" altLang="ja-JP" sz="1200" dirty="0">
                <a:solidFill>
                  <a:schemeClr val="tx1"/>
                </a:solidFill>
              </a:rPr>
              <a:t>15</a:t>
            </a:r>
            <a:r>
              <a:rPr lang="ja-JP" altLang="en-US" sz="1200" dirty="0">
                <a:solidFill>
                  <a:schemeClr val="tx1"/>
                </a:solidFill>
              </a:rPr>
              <a:t>年度～直近決算期まで</a:t>
            </a:r>
          </a:p>
        </p:txBody>
      </p:sp>
      <p:sp>
        <p:nvSpPr>
          <p:cNvPr id="8" name="角丸四角形 7"/>
          <p:cNvSpPr/>
          <p:nvPr/>
        </p:nvSpPr>
        <p:spPr>
          <a:xfrm>
            <a:off x="899591" y="5451683"/>
            <a:ext cx="360000" cy="236860"/>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AR P丸ゴシック体E" panose="020F0900000000000000" pitchFamily="50" charset="-128"/>
                <a:ea typeface="AR P丸ゴシック体E" panose="020F0900000000000000" pitchFamily="50" charset="-128"/>
              </a:rPr>
              <a:t>例</a:t>
            </a:r>
            <a:endParaRPr kumimoji="1" lang="ja-JP" altLang="en-US" sz="1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80362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06480" y="52409"/>
            <a:ext cx="2880320" cy="792088"/>
          </a:xfrm>
        </p:spPr>
        <p:txBody>
          <a:bodyPr>
            <a:normAutofit/>
          </a:bodyPr>
          <a:lstStyle/>
          <a:p>
            <a:pPr algn="l"/>
            <a:r>
              <a:rPr kumimoji="1" lang="en-US" altLang="ja-JP" sz="3200" b="1" dirty="0">
                <a:solidFill>
                  <a:schemeClr val="tx1"/>
                </a:solidFill>
                <a:latin typeface="ＭＳ ゴシック" pitchFamily="49" charset="-128"/>
                <a:ea typeface="ＭＳ ゴシック" pitchFamily="49" charset="-128"/>
              </a:rPr>
              <a:t>(8)</a:t>
            </a:r>
            <a:r>
              <a:rPr kumimoji="1" lang="ja-JP" altLang="en-US" sz="3200" b="1" dirty="0">
                <a:solidFill>
                  <a:schemeClr val="tx1"/>
                </a:solidFill>
                <a:latin typeface="ＭＳ ゴシック" pitchFamily="49" charset="-128"/>
                <a:ea typeface="ＭＳ ゴシック" pitchFamily="49" charset="-128"/>
              </a:rPr>
              <a:t>会社一覧</a:t>
            </a:r>
          </a:p>
        </p:txBody>
      </p:sp>
      <p:sp>
        <p:nvSpPr>
          <p:cNvPr id="10" name="テキスト ボックス 9"/>
          <p:cNvSpPr txBox="1"/>
          <p:nvPr/>
        </p:nvSpPr>
        <p:spPr>
          <a:xfrm>
            <a:off x="5796136" y="908720"/>
            <a:ext cx="3347864" cy="5755422"/>
          </a:xfrm>
          <a:prstGeom prst="rect">
            <a:avLst/>
          </a:prstGeom>
          <a:noFill/>
        </p:spPr>
        <p:txBody>
          <a:bodyPr wrap="square" rtlCol="0">
            <a:spAutoFit/>
          </a:bodyPr>
          <a:lstStyle/>
          <a:p>
            <a:endParaRPr lang="en-US" altLang="ja-JP" sz="2200" dirty="0"/>
          </a:p>
          <a:p>
            <a:r>
              <a:rPr lang="ja-JP" altLang="en-US" sz="2200" dirty="0"/>
              <a:t>●</a:t>
            </a:r>
            <a:r>
              <a:rPr lang="ja-JP" altLang="en-US" sz="2200" dirty="0">
                <a:solidFill>
                  <a:schemeClr val="accent6">
                    <a:lumMod val="75000"/>
                  </a:schemeClr>
                </a:solidFill>
              </a:rPr>
              <a:t>現職</a:t>
            </a:r>
            <a:r>
              <a:rPr lang="ja-JP" altLang="en-US" sz="2200" dirty="0"/>
              <a:t>（現社長等）で申請</a:t>
            </a:r>
            <a:endParaRPr lang="en-US" altLang="ja-JP" sz="2200" dirty="0"/>
          </a:p>
          <a:p>
            <a:r>
              <a:rPr lang="ja-JP" altLang="en-US" sz="2000" dirty="0"/>
              <a:t>　　①直近年度</a:t>
            </a:r>
            <a:endParaRPr lang="en-US" altLang="ja-JP" sz="2000" dirty="0"/>
          </a:p>
          <a:p>
            <a:r>
              <a:rPr lang="ja-JP" altLang="en-US" sz="2200" dirty="0"/>
              <a:t>　の決算期情報を記載</a:t>
            </a:r>
            <a:endParaRPr lang="en-US" altLang="ja-JP" sz="2200" dirty="0"/>
          </a:p>
          <a:p>
            <a:r>
              <a:rPr lang="ja-JP" altLang="en-US" sz="2200" dirty="0"/>
              <a:t>　した１種類作成</a:t>
            </a:r>
            <a:endParaRPr lang="en-US" altLang="ja-JP" sz="2200" dirty="0"/>
          </a:p>
          <a:p>
            <a:endParaRPr lang="en-US" altLang="ja-JP" sz="2200" dirty="0"/>
          </a:p>
          <a:p>
            <a:r>
              <a:rPr lang="ja-JP" altLang="en-US" sz="2200" dirty="0"/>
              <a:t>●</a:t>
            </a:r>
            <a:r>
              <a:rPr lang="ja-JP" altLang="en-US" sz="2200" dirty="0">
                <a:solidFill>
                  <a:srgbClr val="0070C0"/>
                </a:solidFill>
              </a:rPr>
              <a:t>元職</a:t>
            </a:r>
            <a:r>
              <a:rPr lang="ja-JP" altLang="en-US" sz="2200" dirty="0"/>
              <a:t>（元社長等）で申請</a:t>
            </a:r>
            <a:endParaRPr lang="en-US" altLang="ja-JP" sz="2200" dirty="0"/>
          </a:p>
          <a:p>
            <a:r>
              <a:rPr lang="ja-JP" altLang="en-US" sz="2000" dirty="0"/>
              <a:t>　　①直近年度</a:t>
            </a:r>
            <a:endParaRPr lang="en-US" altLang="ja-JP" sz="2000" dirty="0"/>
          </a:p>
          <a:p>
            <a:r>
              <a:rPr lang="ja-JP" altLang="en-US" sz="2000" dirty="0"/>
              <a:t>　　②在任時最終年度</a:t>
            </a:r>
            <a:r>
              <a:rPr lang="ja-JP" altLang="en-US" sz="1400" dirty="0">
                <a:solidFill>
                  <a:srgbClr val="FF0000"/>
                </a:solidFill>
                <a:latin typeface="+mj-ea"/>
              </a:rPr>
              <a:t>（</a:t>
            </a:r>
            <a:r>
              <a:rPr lang="en-US" altLang="ja-JP" sz="1400" dirty="0">
                <a:solidFill>
                  <a:srgbClr val="FF0000"/>
                </a:solidFill>
                <a:latin typeface="+mj-ea"/>
              </a:rPr>
              <a:t>P3</a:t>
            </a:r>
            <a:r>
              <a:rPr lang="ja-JP" altLang="en-US" sz="1400" dirty="0">
                <a:solidFill>
                  <a:srgbClr val="FF0000"/>
                </a:solidFill>
                <a:latin typeface="+mj-ea"/>
              </a:rPr>
              <a:t>参照）</a:t>
            </a:r>
            <a:r>
              <a:rPr lang="ja-JP" altLang="en-US" sz="2000" dirty="0">
                <a:solidFill>
                  <a:srgbClr val="FF0000"/>
                </a:solidFill>
                <a:latin typeface="+mj-ea"/>
              </a:rPr>
              <a:t> </a:t>
            </a:r>
            <a:endParaRPr lang="en-US" altLang="ja-JP" sz="2000" dirty="0"/>
          </a:p>
          <a:p>
            <a:r>
              <a:rPr lang="ja-JP" altLang="en-US" sz="2000" dirty="0"/>
              <a:t>　</a:t>
            </a:r>
            <a:r>
              <a:rPr lang="ja-JP" altLang="en-US" sz="2200" dirty="0"/>
              <a:t>の決算期情報を記載</a:t>
            </a:r>
            <a:endParaRPr lang="en-US" altLang="ja-JP" sz="2200" dirty="0"/>
          </a:p>
          <a:p>
            <a:r>
              <a:rPr lang="ja-JP" altLang="en-US" sz="2200" dirty="0"/>
              <a:t>　した２種類作成</a:t>
            </a:r>
            <a:endParaRPr lang="en-US" altLang="ja-JP" sz="2200" dirty="0"/>
          </a:p>
          <a:p>
            <a:endParaRPr lang="en-US" altLang="ja-JP" sz="2200" dirty="0"/>
          </a:p>
          <a:p>
            <a:r>
              <a:rPr lang="ja-JP" altLang="en-US" sz="2200" dirty="0"/>
              <a:t>●</a:t>
            </a:r>
            <a:r>
              <a:rPr lang="ja-JP" altLang="ja-JP" sz="2200" dirty="0"/>
              <a:t>順位は「当業種の</a:t>
            </a:r>
            <a:endParaRPr lang="en-US" altLang="ja-JP" sz="2200" dirty="0"/>
          </a:p>
          <a:p>
            <a:r>
              <a:rPr lang="ja-JP" altLang="en-US" sz="2200" dirty="0"/>
              <a:t>　</a:t>
            </a:r>
            <a:r>
              <a:rPr lang="ja-JP" altLang="ja-JP" sz="2200" dirty="0"/>
              <a:t>販売高」の順で並べる</a:t>
            </a:r>
            <a:endParaRPr lang="en-US" altLang="ja-JP" sz="2200" dirty="0"/>
          </a:p>
          <a:p>
            <a:r>
              <a:rPr lang="ja-JP" altLang="en-US" sz="2200" dirty="0"/>
              <a:t>●最新フォーマットを確認</a:t>
            </a:r>
            <a:endParaRPr lang="en-US" altLang="ja-JP" sz="2200" dirty="0"/>
          </a:p>
          <a:p>
            <a:r>
              <a:rPr lang="ja-JP" altLang="en-US" sz="2200" dirty="0"/>
              <a:t>　のこと</a:t>
            </a:r>
          </a:p>
          <a:p>
            <a:endParaRPr kumimoji="1" lang="ja-JP" altLang="en-US" sz="2200" dirty="0"/>
          </a:p>
        </p:txBody>
      </p:sp>
      <p:sp>
        <p:nvSpPr>
          <p:cNvPr id="6" name="正方形/長方形 5"/>
          <p:cNvSpPr/>
          <p:nvPr/>
        </p:nvSpPr>
        <p:spPr>
          <a:xfrm>
            <a:off x="107504" y="1"/>
            <a:ext cx="5688632" cy="6847646"/>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タイトル 1"/>
          <p:cNvSpPr txBox="1">
            <a:spLocks/>
          </p:cNvSpPr>
          <p:nvPr/>
        </p:nvSpPr>
        <p:spPr>
          <a:xfrm>
            <a:off x="6300192" y="548680"/>
            <a:ext cx="2088232" cy="4787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ＭＳ ゴシック" pitchFamily="49" charset="-128"/>
                <a:ea typeface="ＭＳ ゴシック" pitchFamily="49" charset="-128"/>
              </a:rPr>
              <a:t>（業界ランキング）</a:t>
            </a:r>
          </a:p>
        </p:txBody>
      </p:sp>
      <p:sp>
        <p:nvSpPr>
          <p:cNvPr id="13" name="角丸四角形 12"/>
          <p:cNvSpPr/>
          <p:nvPr/>
        </p:nvSpPr>
        <p:spPr>
          <a:xfrm>
            <a:off x="5868144" y="4638085"/>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16</a:t>
            </a:fld>
            <a:endParaRPr kumimoji="1" lang="ja-JP" altLang="en-US"/>
          </a:p>
        </p:txBody>
      </p:sp>
      <p:pic>
        <p:nvPicPr>
          <p:cNvPr id="5" name="図 4">
            <a:extLst>
              <a:ext uri="{FF2B5EF4-FFF2-40B4-BE49-F238E27FC236}">
                <a16:creationId xmlns:a16="http://schemas.microsoft.com/office/drawing/2014/main" id="{AAE8F328-7484-465C-A48B-2DDA920E9C60}"/>
              </a:ext>
            </a:extLst>
          </p:cNvPr>
          <p:cNvPicPr>
            <a:picLocks noChangeAspect="1"/>
          </p:cNvPicPr>
          <p:nvPr/>
        </p:nvPicPr>
        <p:blipFill>
          <a:blip r:embed="rId2"/>
          <a:stretch>
            <a:fillRect/>
          </a:stretch>
        </p:blipFill>
        <p:spPr>
          <a:xfrm>
            <a:off x="217604" y="381148"/>
            <a:ext cx="5446457" cy="6095704"/>
          </a:xfrm>
          <a:prstGeom prst="rect">
            <a:avLst/>
          </a:prstGeom>
        </p:spPr>
      </p:pic>
    </p:spTree>
    <p:extLst>
      <p:ext uri="{BB962C8B-B14F-4D97-AF65-F5344CB8AC3E}">
        <p14:creationId xmlns:p14="http://schemas.microsoft.com/office/powerpoint/2010/main" val="3587557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989855" y="0"/>
            <a:ext cx="7164288" cy="476672"/>
          </a:xfrm>
        </p:spPr>
        <p:txBody>
          <a:bodyPr>
            <a:normAutofit fontScale="90000"/>
          </a:bodyPr>
          <a:lstStyle/>
          <a:p>
            <a:pPr algn="ctr"/>
            <a:r>
              <a:rPr lang="en-US" altLang="ja-JP" sz="3200" b="1" dirty="0">
                <a:solidFill>
                  <a:schemeClr val="tx1"/>
                </a:solidFill>
                <a:latin typeface="ＭＳ ゴシック" pitchFamily="49" charset="-128"/>
                <a:ea typeface="ＭＳ ゴシック" pitchFamily="49" charset="-128"/>
              </a:rPr>
              <a:t>(9)</a:t>
            </a:r>
            <a:r>
              <a:rPr lang="ja-JP" altLang="en-US" sz="3200" b="1" dirty="0">
                <a:solidFill>
                  <a:schemeClr val="tx1"/>
                </a:solidFill>
                <a:latin typeface="ＭＳ ゴシック" pitchFamily="49" charset="-128"/>
                <a:ea typeface="ＭＳ ゴシック" pitchFamily="49" charset="-128"/>
              </a:rPr>
              <a:t>団体の規模及び事業概況等調</a:t>
            </a:r>
            <a:endParaRPr kumimoji="1" lang="ja-JP" altLang="en-US" sz="1800" dirty="0">
              <a:solidFill>
                <a:schemeClr val="tx1"/>
              </a:solidFill>
              <a:latin typeface="ＭＳ ゴシック" pitchFamily="49" charset="-128"/>
              <a:ea typeface="ＭＳ ゴシック" pitchFamily="49" charset="-128"/>
            </a:endParaRPr>
          </a:p>
        </p:txBody>
      </p:sp>
      <p:sp>
        <p:nvSpPr>
          <p:cNvPr id="10" name="テキスト ボックス 9"/>
          <p:cNvSpPr txBox="1"/>
          <p:nvPr/>
        </p:nvSpPr>
        <p:spPr>
          <a:xfrm>
            <a:off x="143304" y="4506173"/>
            <a:ext cx="8712968" cy="1323439"/>
          </a:xfrm>
          <a:prstGeom prst="rect">
            <a:avLst/>
          </a:prstGeom>
          <a:noFill/>
        </p:spPr>
        <p:txBody>
          <a:bodyPr wrap="square" rtlCol="0">
            <a:spAutoFit/>
          </a:bodyPr>
          <a:lstStyle/>
          <a:p>
            <a:r>
              <a:rPr kumimoji="1" lang="ja-JP" altLang="en-US" sz="1600" b="1" dirty="0">
                <a:latin typeface="+mn-ea"/>
              </a:rPr>
              <a:t>●</a:t>
            </a:r>
            <a:r>
              <a:rPr lang="ja-JP" altLang="en-US" sz="1600" b="1" dirty="0"/>
              <a:t>主要推薦団体及び</a:t>
            </a:r>
            <a:r>
              <a:rPr kumimoji="1" lang="ja-JP" altLang="en-US" sz="1600" b="1" dirty="0">
                <a:latin typeface="+mn-ea"/>
              </a:rPr>
              <a:t>役員歴を持つ「栄典団体</a:t>
            </a:r>
            <a:r>
              <a:rPr kumimoji="1" lang="ja-JP" altLang="en-US" sz="1200" dirty="0">
                <a:solidFill>
                  <a:srgbClr val="FF0000"/>
                </a:solidFill>
                <a:latin typeface="+mn-ea"/>
              </a:rPr>
              <a:t>（</a:t>
            </a:r>
            <a:r>
              <a:rPr kumimoji="1" lang="en-US" altLang="ja-JP" sz="1200" dirty="0">
                <a:solidFill>
                  <a:srgbClr val="FF0000"/>
                </a:solidFill>
                <a:latin typeface="+mn-ea"/>
              </a:rPr>
              <a:t>※</a:t>
            </a:r>
            <a:r>
              <a:rPr kumimoji="1" lang="ja-JP" altLang="en-US" sz="1200" dirty="0">
                <a:solidFill>
                  <a:srgbClr val="FF0000"/>
                </a:solidFill>
                <a:latin typeface="+mn-ea"/>
              </a:rPr>
              <a:t>）</a:t>
            </a:r>
            <a:r>
              <a:rPr kumimoji="1" lang="ja-JP" altLang="en-US" sz="1600" b="1" dirty="0">
                <a:latin typeface="+mn-ea"/>
              </a:rPr>
              <a:t>」について</a:t>
            </a:r>
            <a:r>
              <a:rPr lang="ja-JP" altLang="en-US" sz="1600" b="1" dirty="0">
                <a:latin typeface="+mn-ea"/>
              </a:rPr>
              <a:t>作成</a:t>
            </a:r>
            <a:r>
              <a:rPr lang="ja-JP" altLang="en-US" sz="1200" dirty="0">
                <a:solidFill>
                  <a:srgbClr val="FF0000"/>
                </a:solidFill>
                <a:latin typeface="+mn-ea"/>
              </a:rPr>
              <a:t>（</a:t>
            </a:r>
            <a:r>
              <a:rPr lang="en-US" altLang="ja-JP" sz="1200" dirty="0">
                <a:solidFill>
                  <a:srgbClr val="FF0000"/>
                </a:solidFill>
                <a:latin typeface="+mn-ea"/>
              </a:rPr>
              <a:t>※</a:t>
            </a:r>
            <a:r>
              <a:rPr lang="ja-JP" altLang="en-US" sz="1200" dirty="0">
                <a:solidFill>
                  <a:srgbClr val="FF0000"/>
                </a:solidFill>
                <a:latin typeface="+mn-ea"/>
              </a:rPr>
              <a:t>）栄典評価団体として登録済みの団体</a:t>
            </a:r>
            <a:endParaRPr kumimoji="1" lang="en-US" altLang="ja-JP" sz="1200" dirty="0">
              <a:solidFill>
                <a:srgbClr val="FF0000"/>
              </a:solidFill>
              <a:latin typeface="+mn-ea"/>
            </a:endParaRPr>
          </a:p>
          <a:p>
            <a:r>
              <a:rPr lang="ja-JP" altLang="en-US" sz="1600" b="1" dirty="0">
                <a:latin typeface="+mn-ea"/>
              </a:rPr>
              <a:t>●</a:t>
            </a:r>
            <a:r>
              <a:rPr lang="ja-JP" altLang="en-US" sz="1600" b="1" dirty="0">
                <a:solidFill>
                  <a:schemeClr val="accent6">
                    <a:lumMod val="75000"/>
                  </a:schemeClr>
                </a:solidFill>
                <a:latin typeface="+mn-ea"/>
              </a:rPr>
              <a:t>現職</a:t>
            </a:r>
            <a:r>
              <a:rPr lang="ja-JP" altLang="en-US" sz="1600" b="1" dirty="0">
                <a:latin typeface="+mn-ea"/>
              </a:rPr>
              <a:t>（現理事長等）で申請する場合は①直近年度の決算期情報を記載した１種類作成</a:t>
            </a:r>
            <a:endParaRPr lang="en-US" altLang="ja-JP" sz="1600" b="1" dirty="0">
              <a:latin typeface="+mn-ea"/>
            </a:endParaRPr>
          </a:p>
          <a:p>
            <a:r>
              <a:rPr kumimoji="1" lang="ja-JP" altLang="en-US" sz="1600" b="1" dirty="0">
                <a:latin typeface="+mn-ea"/>
              </a:rPr>
              <a:t>●</a:t>
            </a:r>
            <a:r>
              <a:rPr lang="ja-JP" altLang="en-US" sz="1600" b="1" dirty="0">
                <a:solidFill>
                  <a:srgbClr val="0070C0"/>
                </a:solidFill>
                <a:latin typeface="+mn-ea"/>
              </a:rPr>
              <a:t>元職</a:t>
            </a:r>
            <a:r>
              <a:rPr lang="ja-JP" altLang="en-US" sz="1600" b="1" dirty="0">
                <a:latin typeface="+mn-ea"/>
              </a:rPr>
              <a:t>（元理事長等）で申請する場合は、①直近年度の決算期情報、②在任時最終年度</a:t>
            </a:r>
            <a:r>
              <a:rPr lang="ja-JP" altLang="en-US" sz="1200" dirty="0">
                <a:solidFill>
                  <a:srgbClr val="FF0000"/>
                </a:solidFill>
                <a:latin typeface="+mj-ea"/>
              </a:rPr>
              <a:t>（</a:t>
            </a:r>
            <a:r>
              <a:rPr lang="en-US" altLang="ja-JP" sz="1200" dirty="0">
                <a:solidFill>
                  <a:srgbClr val="FF0000"/>
                </a:solidFill>
                <a:latin typeface="+mj-ea"/>
              </a:rPr>
              <a:t>P3</a:t>
            </a:r>
            <a:r>
              <a:rPr lang="ja-JP" altLang="en-US" sz="1200" dirty="0">
                <a:solidFill>
                  <a:srgbClr val="FF0000"/>
                </a:solidFill>
                <a:latin typeface="+mj-ea"/>
              </a:rPr>
              <a:t>参照）</a:t>
            </a:r>
            <a:endParaRPr lang="en-US" altLang="ja-JP" sz="1200" dirty="0">
              <a:solidFill>
                <a:srgbClr val="FF0000"/>
              </a:solidFill>
              <a:latin typeface="+mj-ea"/>
            </a:endParaRPr>
          </a:p>
          <a:p>
            <a:r>
              <a:rPr lang="ja-JP" altLang="en-US" sz="1600" b="1" dirty="0">
                <a:latin typeface="+mn-ea"/>
              </a:rPr>
              <a:t>　を記載した２種類作成</a:t>
            </a:r>
            <a:endParaRPr lang="en-US" altLang="ja-JP" sz="1600" b="1" dirty="0">
              <a:latin typeface="+mn-ea"/>
            </a:endParaRPr>
          </a:p>
          <a:p>
            <a:r>
              <a:rPr lang="ja-JP" altLang="en-US" sz="1600" b="1" dirty="0">
                <a:latin typeface="+mn-ea"/>
              </a:rPr>
              <a:t>●月日は決算月末日。</a:t>
            </a:r>
            <a:endParaRPr lang="en-US" altLang="ja-JP" sz="1600" b="1" dirty="0">
              <a:latin typeface="+mn-ea"/>
            </a:endParaRPr>
          </a:p>
        </p:txBody>
      </p:sp>
      <p:sp>
        <p:nvSpPr>
          <p:cNvPr id="6" name="正方形/長方形 5"/>
          <p:cNvSpPr/>
          <p:nvPr/>
        </p:nvSpPr>
        <p:spPr>
          <a:xfrm>
            <a:off x="683568" y="548680"/>
            <a:ext cx="7704856" cy="3960440"/>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17</a:t>
            </a:fld>
            <a:endParaRPr kumimoji="1" lang="ja-JP" altLang="en-US"/>
          </a:p>
        </p:txBody>
      </p:sp>
      <p:sp>
        <p:nvSpPr>
          <p:cNvPr id="12" name="正方形/長方形 11"/>
          <p:cNvSpPr/>
          <p:nvPr/>
        </p:nvSpPr>
        <p:spPr>
          <a:xfrm>
            <a:off x="611559" y="6091581"/>
            <a:ext cx="7632849" cy="6298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・現職、決算月が</a:t>
            </a:r>
            <a:r>
              <a:rPr lang="en-US" altLang="ja-JP" sz="1200" dirty="0">
                <a:solidFill>
                  <a:schemeClr val="tx1"/>
                </a:solidFill>
              </a:rPr>
              <a:t>3</a:t>
            </a:r>
            <a:r>
              <a:rPr lang="ja-JP" altLang="en-US" sz="1200" dirty="0">
                <a:solidFill>
                  <a:schemeClr val="tx1"/>
                </a:solidFill>
              </a:rPr>
              <a:t>月の場合　⇒　①令和</a:t>
            </a:r>
            <a:r>
              <a:rPr lang="en-US" altLang="ja-JP" sz="1200" dirty="0">
                <a:solidFill>
                  <a:schemeClr val="tx1"/>
                </a:solidFill>
              </a:rPr>
              <a:t>6</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a:t>
            </a:r>
            <a:r>
              <a:rPr lang="en-US" altLang="ja-JP" sz="1200" dirty="0">
                <a:solidFill>
                  <a:schemeClr val="tx1"/>
                </a:solidFill>
              </a:rPr>
              <a:t>31</a:t>
            </a:r>
            <a:r>
              <a:rPr lang="ja-JP" altLang="en-US" sz="1200" dirty="0">
                <a:solidFill>
                  <a:schemeClr val="tx1"/>
                </a:solidFill>
              </a:rPr>
              <a:t>日付</a:t>
            </a:r>
            <a:endParaRPr lang="en-US" altLang="ja-JP" sz="1200" dirty="0">
              <a:solidFill>
                <a:schemeClr val="tx1"/>
              </a:solidFill>
            </a:endParaRPr>
          </a:p>
          <a:p>
            <a:r>
              <a:rPr lang="ja-JP" altLang="en-US" sz="1200" dirty="0">
                <a:solidFill>
                  <a:schemeClr val="tx1"/>
                </a:solidFill>
              </a:rPr>
              <a:t>　　・元職、平成</a:t>
            </a:r>
            <a:r>
              <a:rPr lang="en-US" altLang="ja-JP" sz="1200" dirty="0">
                <a:solidFill>
                  <a:schemeClr val="tx1"/>
                </a:solidFill>
              </a:rPr>
              <a:t>30</a:t>
            </a:r>
            <a:r>
              <a:rPr lang="ja-JP" altLang="en-US" sz="1200" dirty="0">
                <a:solidFill>
                  <a:schemeClr val="tx1"/>
                </a:solidFill>
              </a:rPr>
              <a:t>年</a:t>
            </a:r>
            <a:r>
              <a:rPr lang="en-US" altLang="ja-JP" sz="1200" dirty="0">
                <a:solidFill>
                  <a:schemeClr val="tx1"/>
                </a:solidFill>
              </a:rPr>
              <a:t>6</a:t>
            </a:r>
            <a:r>
              <a:rPr lang="ja-JP" altLang="en-US" sz="1200" dirty="0">
                <a:solidFill>
                  <a:schemeClr val="tx1"/>
                </a:solidFill>
              </a:rPr>
              <a:t>月</a:t>
            </a:r>
            <a:r>
              <a:rPr lang="en-US" altLang="ja-JP" sz="1200" dirty="0">
                <a:solidFill>
                  <a:schemeClr val="tx1"/>
                </a:solidFill>
              </a:rPr>
              <a:t>25</a:t>
            </a:r>
            <a:r>
              <a:rPr lang="ja-JP" altLang="en-US" sz="1200" dirty="0">
                <a:solidFill>
                  <a:schemeClr val="tx1"/>
                </a:solidFill>
              </a:rPr>
              <a:t>日に退任、決算月が</a:t>
            </a:r>
            <a:r>
              <a:rPr lang="en-US" altLang="ja-JP" sz="1200" dirty="0">
                <a:solidFill>
                  <a:schemeClr val="tx1"/>
                </a:solidFill>
              </a:rPr>
              <a:t>3</a:t>
            </a:r>
            <a:r>
              <a:rPr lang="ja-JP" altLang="en-US" sz="1200" dirty="0">
                <a:solidFill>
                  <a:schemeClr val="tx1"/>
                </a:solidFill>
              </a:rPr>
              <a:t>月の場合　⇒　①令和</a:t>
            </a:r>
            <a:r>
              <a:rPr lang="en-US" altLang="ja-JP" sz="1200" dirty="0">
                <a:solidFill>
                  <a:schemeClr val="tx1"/>
                </a:solidFill>
              </a:rPr>
              <a:t>6</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a:t>
            </a:r>
            <a:r>
              <a:rPr lang="en-US" altLang="ja-JP" sz="1200" dirty="0">
                <a:solidFill>
                  <a:schemeClr val="tx1"/>
                </a:solidFill>
              </a:rPr>
              <a:t>31</a:t>
            </a:r>
            <a:r>
              <a:rPr lang="ja-JP" altLang="en-US" sz="1200" dirty="0">
                <a:solidFill>
                  <a:schemeClr val="tx1"/>
                </a:solidFill>
              </a:rPr>
              <a:t>日付</a:t>
            </a:r>
            <a:endParaRPr lang="en-US" altLang="ja-JP" sz="1200" dirty="0">
              <a:solidFill>
                <a:schemeClr val="tx1"/>
              </a:solidFill>
            </a:endParaRPr>
          </a:p>
          <a:p>
            <a:r>
              <a:rPr lang="ja-JP" altLang="en-US" sz="1200" dirty="0">
                <a:solidFill>
                  <a:schemeClr val="tx1"/>
                </a:solidFill>
              </a:rPr>
              <a:t>　　　　　　　　　　　　　　　　　　　　　　　　　　　　　　　　　　　 　　　　 ②平成</a:t>
            </a:r>
            <a:r>
              <a:rPr lang="en-US" altLang="ja-JP" sz="1200" dirty="0">
                <a:solidFill>
                  <a:schemeClr val="tx1"/>
                </a:solidFill>
              </a:rPr>
              <a:t>30</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a:t>
            </a:r>
            <a:r>
              <a:rPr lang="en-US" altLang="ja-JP" sz="1200" dirty="0">
                <a:solidFill>
                  <a:schemeClr val="tx1"/>
                </a:solidFill>
              </a:rPr>
              <a:t>31</a:t>
            </a:r>
            <a:r>
              <a:rPr lang="ja-JP" altLang="en-US" sz="1200" dirty="0">
                <a:solidFill>
                  <a:schemeClr val="tx1"/>
                </a:solidFill>
              </a:rPr>
              <a:t>日付</a:t>
            </a:r>
            <a:endParaRPr lang="en-US" altLang="ja-JP" sz="1200" dirty="0">
              <a:solidFill>
                <a:schemeClr val="tx1"/>
              </a:solidFill>
            </a:endParaRPr>
          </a:p>
        </p:txBody>
      </p:sp>
      <p:sp>
        <p:nvSpPr>
          <p:cNvPr id="13" name="角丸四角形 12"/>
          <p:cNvSpPr/>
          <p:nvPr/>
        </p:nvSpPr>
        <p:spPr>
          <a:xfrm>
            <a:off x="395536" y="6021288"/>
            <a:ext cx="353333" cy="236860"/>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AR P丸ゴシック体E" panose="020F0900000000000000" pitchFamily="50" charset="-128"/>
                <a:ea typeface="AR P丸ゴシック体E" panose="020F0900000000000000" pitchFamily="50" charset="-128"/>
              </a:rPr>
              <a:t>例</a:t>
            </a:r>
            <a:endParaRPr kumimoji="1" lang="ja-JP" altLang="en-US" sz="1200" dirty="0">
              <a:latin typeface="AR P丸ゴシック体E" panose="020F0900000000000000" pitchFamily="50" charset="-128"/>
              <a:ea typeface="AR P丸ゴシック体E" panose="020F0900000000000000" pitchFamily="50" charset="-128"/>
            </a:endParaRPr>
          </a:p>
        </p:txBody>
      </p:sp>
      <p:pic>
        <p:nvPicPr>
          <p:cNvPr id="16" name="図 15" descr="ダイアグラム, 概略図&#10;&#10;自動的に生成された説明">
            <a:extLst>
              <a:ext uri="{FF2B5EF4-FFF2-40B4-BE49-F238E27FC236}">
                <a16:creationId xmlns:a16="http://schemas.microsoft.com/office/drawing/2014/main" id="{63C68522-BC1D-5F58-10FE-11A02287F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18" y="613120"/>
            <a:ext cx="7596843" cy="3857049"/>
          </a:xfrm>
          <a:prstGeom prst="rect">
            <a:avLst/>
          </a:prstGeom>
        </p:spPr>
      </p:pic>
    </p:spTree>
    <p:extLst>
      <p:ext uri="{BB962C8B-B14F-4D97-AF65-F5344CB8AC3E}">
        <p14:creationId xmlns:p14="http://schemas.microsoft.com/office/powerpoint/2010/main" val="372110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1403648" y="0"/>
            <a:ext cx="6102423" cy="476672"/>
          </a:xfrm>
        </p:spPr>
        <p:txBody>
          <a:bodyPr>
            <a:normAutofit fontScale="90000"/>
          </a:bodyPr>
          <a:lstStyle/>
          <a:p>
            <a:pPr algn="ctr"/>
            <a:r>
              <a:rPr lang="en-US" altLang="ja-JP" sz="3200" b="1" dirty="0">
                <a:solidFill>
                  <a:schemeClr val="tx1"/>
                </a:solidFill>
                <a:latin typeface="ＭＳ ゴシック" pitchFamily="49" charset="-128"/>
                <a:ea typeface="ＭＳ ゴシック" pitchFamily="49" charset="-128"/>
              </a:rPr>
              <a:t>(10)</a:t>
            </a:r>
            <a:r>
              <a:rPr lang="ja-JP" altLang="en-US" sz="3200" b="1" dirty="0">
                <a:solidFill>
                  <a:schemeClr val="tx1"/>
                </a:solidFill>
                <a:latin typeface="ＭＳ ゴシック" pitchFamily="49" charset="-128"/>
                <a:ea typeface="ＭＳ ゴシック" pitchFamily="49" charset="-128"/>
              </a:rPr>
              <a:t>団体規模調書</a:t>
            </a:r>
            <a:endParaRPr kumimoji="1" lang="ja-JP" altLang="en-US" sz="1800" dirty="0">
              <a:solidFill>
                <a:schemeClr val="tx1"/>
              </a:solidFill>
              <a:latin typeface="ＭＳ ゴシック" pitchFamily="49" charset="-128"/>
              <a:ea typeface="ＭＳ ゴシック" pitchFamily="49" charset="-128"/>
            </a:endParaRPr>
          </a:p>
        </p:txBody>
      </p:sp>
      <p:sp>
        <p:nvSpPr>
          <p:cNvPr id="10" name="テキスト ボックス 9"/>
          <p:cNvSpPr txBox="1"/>
          <p:nvPr/>
        </p:nvSpPr>
        <p:spPr>
          <a:xfrm>
            <a:off x="323528" y="4869160"/>
            <a:ext cx="8712968" cy="1754326"/>
          </a:xfrm>
          <a:prstGeom prst="rect">
            <a:avLst/>
          </a:prstGeom>
          <a:noFill/>
        </p:spPr>
        <p:txBody>
          <a:bodyPr wrap="square" rtlCol="0">
            <a:spAutoFit/>
          </a:bodyPr>
          <a:lstStyle/>
          <a:p>
            <a:r>
              <a:rPr lang="ja-JP" altLang="en-US" b="1" dirty="0"/>
              <a:t>●主要推薦</a:t>
            </a:r>
            <a:r>
              <a:rPr kumimoji="1" lang="ja-JP" altLang="en-US" b="1" dirty="0"/>
              <a:t>団体についてのみ作成</a:t>
            </a:r>
            <a:endParaRPr lang="en-US" altLang="ja-JP" b="1" dirty="0"/>
          </a:p>
          <a:p>
            <a:r>
              <a:rPr lang="ja-JP" altLang="en-US" b="1" dirty="0"/>
              <a:t>●</a:t>
            </a:r>
            <a:r>
              <a:rPr lang="ja-JP" altLang="en-US" b="1" dirty="0">
                <a:solidFill>
                  <a:schemeClr val="accent6">
                    <a:lumMod val="75000"/>
                  </a:schemeClr>
                </a:solidFill>
              </a:rPr>
              <a:t>現職</a:t>
            </a:r>
            <a:r>
              <a:rPr lang="ja-JP" altLang="en-US" b="1" dirty="0"/>
              <a:t>（現理事長等）で申請する場合は、①「直近年度」の情報のみ記載</a:t>
            </a:r>
            <a:endParaRPr kumimoji="1" lang="en-US" altLang="ja-JP" b="1" dirty="0"/>
          </a:p>
          <a:p>
            <a:r>
              <a:rPr lang="ja-JP" altLang="en-US" b="1" dirty="0"/>
              <a:t>●</a:t>
            </a:r>
            <a:r>
              <a:rPr lang="ja-JP" altLang="en-US" b="1" dirty="0">
                <a:solidFill>
                  <a:srgbClr val="0070C0"/>
                </a:solidFill>
              </a:rPr>
              <a:t>元職</a:t>
            </a:r>
            <a:r>
              <a:rPr lang="ja-JP" altLang="en-US" b="1" dirty="0"/>
              <a:t>（元理事長等）で申請する場合は、① 「直近年度」 、②「在任時最終年度</a:t>
            </a:r>
            <a:r>
              <a:rPr lang="ja-JP" altLang="en-US" sz="1200" b="1" dirty="0"/>
              <a:t>」 </a:t>
            </a:r>
            <a:r>
              <a:rPr lang="ja-JP" altLang="en-US" sz="1200" dirty="0">
                <a:solidFill>
                  <a:srgbClr val="FF0000"/>
                </a:solidFill>
                <a:latin typeface="+mj-ea"/>
              </a:rPr>
              <a:t>（</a:t>
            </a:r>
            <a:r>
              <a:rPr lang="en-US" altLang="ja-JP" sz="1200" dirty="0">
                <a:solidFill>
                  <a:srgbClr val="FF0000"/>
                </a:solidFill>
                <a:latin typeface="+mj-ea"/>
              </a:rPr>
              <a:t>P3</a:t>
            </a:r>
            <a:r>
              <a:rPr lang="ja-JP" altLang="en-US" sz="1200" dirty="0">
                <a:solidFill>
                  <a:srgbClr val="FF0000"/>
                </a:solidFill>
                <a:latin typeface="+mj-ea"/>
              </a:rPr>
              <a:t>参照）</a:t>
            </a:r>
            <a:endParaRPr lang="en-US" altLang="ja-JP" sz="1200" dirty="0">
              <a:solidFill>
                <a:srgbClr val="FF0000"/>
              </a:solidFill>
              <a:latin typeface="+mj-ea"/>
            </a:endParaRPr>
          </a:p>
          <a:p>
            <a:r>
              <a:rPr lang="ja-JP" altLang="en-US" b="1" dirty="0"/>
              <a:t>　の情報を２段に分けて記載</a:t>
            </a:r>
            <a:endParaRPr lang="en-US" altLang="ja-JP" b="1" dirty="0"/>
          </a:p>
          <a:p>
            <a:r>
              <a:rPr lang="ja-JP" altLang="en-US" b="1" dirty="0"/>
              <a:t>●「構成員比率Ｂ／Ａが６０％以下」、「都道府県数Ｄが３０以下」、「都道府県比率Ｄ／Ｃが６０％以下」、「販売額比率Ｆ／Ｅが６０％以下」の場合は、それぞれ理由を記載</a:t>
            </a:r>
            <a:endParaRPr lang="en-US" altLang="ja-JP" b="1" dirty="0"/>
          </a:p>
        </p:txBody>
      </p:sp>
      <p:sp>
        <p:nvSpPr>
          <p:cNvPr id="7" name="正方形/長方形 6"/>
          <p:cNvSpPr/>
          <p:nvPr/>
        </p:nvSpPr>
        <p:spPr>
          <a:xfrm>
            <a:off x="396044" y="536540"/>
            <a:ext cx="8351912" cy="417646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18</a:t>
            </a:fld>
            <a:endParaRPr kumimoji="1" lang="ja-JP" altLang="en-US"/>
          </a:p>
        </p:txBody>
      </p:sp>
      <p:pic>
        <p:nvPicPr>
          <p:cNvPr id="5" name="図 4">
            <a:extLst>
              <a:ext uri="{FF2B5EF4-FFF2-40B4-BE49-F238E27FC236}">
                <a16:creationId xmlns:a16="http://schemas.microsoft.com/office/drawing/2014/main" id="{A5E58BB0-8863-4873-A563-D9AC3A6DDFB8}"/>
              </a:ext>
            </a:extLst>
          </p:cNvPr>
          <p:cNvPicPr>
            <a:picLocks noChangeAspect="1"/>
          </p:cNvPicPr>
          <p:nvPr/>
        </p:nvPicPr>
        <p:blipFill>
          <a:blip r:embed="rId2"/>
          <a:stretch>
            <a:fillRect/>
          </a:stretch>
        </p:blipFill>
        <p:spPr>
          <a:xfrm>
            <a:off x="611560" y="670072"/>
            <a:ext cx="7848872" cy="3909399"/>
          </a:xfrm>
          <a:prstGeom prst="rect">
            <a:avLst/>
          </a:prstGeom>
        </p:spPr>
      </p:pic>
    </p:spTree>
    <p:extLst>
      <p:ext uri="{BB962C8B-B14F-4D97-AF65-F5344CB8AC3E}">
        <p14:creationId xmlns:p14="http://schemas.microsoft.com/office/powerpoint/2010/main" val="84062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404664"/>
            <a:ext cx="8784976" cy="4811869"/>
          </a:xfrm>
        </p:spPr>
        <p:txBody>
          <a:bodyPr>
            <a:normAutofit/>
          </a:bodyPr>
          <a:lstStyle/>
          <a:p>
            <a:pPr algn="l"/>
            <a:r>
              <a:rPr kumimoji="1" lang="ja-JP" altLang="en-US" sz="3800" b="1" dirty="0">
                <a:solidFill>
                  <a:schemeClr val="tx1"/>
                </a:solidFill>
                <a:latin typeface="ＭＳ ゴシック" pitchFamily="49" charset="-128"/>
                <a:ea typeface="ＭＳ ゴシック" pitchFamily="49" charset="-128"/>
              </a:rPr>
              <a:t>１．作成前のチェックポイント</a:t>
            </a:r>
            <a:r>
              <a:rPr kumimoji="1" lang="ja-JP" altLang="en-US" sz="2400" b="1" dirty="0">
                <a:latin typeface="ＭＳ ゴシック" pitchFamily="49" charset="-128"/>
                <a:ea typeface="ＭＳ ゴシック" pitchFamily="49" charset="-128"/>
              </a:rPr>
              <a:t>（</a:t>
            </a:r>
            <a:r>
              <a:rPr kumimoji="1" lang="en-US" altLang="ja-JP" sz="2400" b="1" dirty="0">
                <a:latin typeface="ＭＳ ゴシック" pitchFamily="49" charset="-128"/>
                <a:ea typeface="ＭＳ ゴシック" pitchFamily="49" charset="-128"/>
              </a:rPr>
              <a:t>P2</a:t>
            </a:r>
            <a:r>
              <a:rPr kumimoji="1" lang="ja-JP" altLang="en-US" sz="2400" b="1" dirty="0">
                <a:latin typeface="ＭＳ ゴシック" pitchFamily="49" charset="-128"/>
                <a:ea typeface="ＭＳ ゴシック" pitchFamily="49" charset="-128"/>
              </a:rPr>
              <a:t>～</a:t>
            </a:r>
            <a:r>
              <a:rPr kumimoji="1" lang="en-US" altLang="ja-JP" sz="2400" b="1" dirty="0">
                <a:latin typeface="ＭＳ ゴシック" pitchFamily="49" charset="-128"/>
                <a:ea typeface="ＭＳ ゴシック" pitchFamily="49" charset="-128"/>
              </a:rPr>
              <a:t>5</a:t>
            </a:r>
            <a:r>
              <a:rPr kumimoji="1" lang="ja-JP" altLang="en-US" sz="2400" b="1" dirty="0">
                <a:latin typeface="ＭＳ ゴシック" pitchFamily="49" charset="-128"/>
                <a:ea typeface="ＭＳ ゴシック" pitchFamily="49" charset="-128"/>
              </a:rPr>
              <a:t>）</a:t>
            </a:r>
            <a:br>
              <a:rPr kumimoji="1" lang="en-US" altLang="ja-JP" sz="3800" b="1" dirty="0">
                <a:latin typeface="ＭＳ ゴシック" pitchFamily="49" charset="-128"/>
                <a:ea typeface="ＭＳ ゴシック" pitchFamily="49" charset="-128"/>
              </a:rPr>
            </a:br>
            <a:br>
              <a:rPr lang="en-US" altLang="ja-JP" sz="3800" b="1" dirty="0">
                <a:latin typeface="ＭＳ ゴシック" pitchFamily="49" charset="-128"/>
                <a:ea typeface="ＭＳ ゴシック" pitchFamily="49" charset="-128"/>
              </a:rPr>
            </a:br>
            <a:r>
              <a:rPr lang="ja-JP" altLang="en-US" sz="3800" b="1" dirty="0">
                <a:latin typeface="ＭＳ ゴシック" pitchFamily="49" charset="-128"/>
                <a:ea typeface="ＭＳ ゴシック" pitchFamily="49" charset="-128"/>
              </a:rPr>
              <a:t>２．各推薦書類について</a:t>
            </a:r>
            <a:r>
              <a:rPr lang="ja-JP" altLang="en-US" sz="2400" b="1" dirty="0">
                <a:latin typeface="ＭＳ ゴシック" pitchFamily="49" charset="-128"/>
                <a:ea typeface="ＭＳ ゴシック" pitchFamily="49" charset="-128"/>
              </a:rPr>
              <a:t>（</a:t>
            </a:r>
            <a:r>
              <a:rPr lang="en-US" altLang="ja-JP" sz="2400" b="1" dirty="0">
                <a:latin typeface="ＭＳ ゴシック" pitchFamily="49" charset="-128"/>
                <a:ea typeface="ＭＳ ゴシック" pitchFamily="49" charset="-128"/>
              </a:rPr>
              <a:t>P6</a:t>
            </a:r>
            <a:r>
              <a:rPr lang="ja-JP" altLang="en-US" sz="2400" b="1" dirty="0">
                <a:latin typeface="ＭＳ ゴシック" pitchFamily="49" charset="-128"/>
                <a:ea typeface="ＭＳ ゴシック" pitchFamily="49" charset="-128"/>
              </a:rPr>
              <a:t>～</a:t>
            </a:r>
            <a:r>
              <a:rPr lang="en-US" altLang="ja-JP" sz="2400" b="1" dirty="0">
                <a:latin typeface="ＭＳ ゴシック" pitchFamily="49" charset="-128"/>
                <a:ea typeface="ＭＳ ゴシック" pitchFamily="49" charset="-128"/>
              </a:rPr>
              <a:t>28</a:t>
            </a:r>
            <a:r>
              <a:rPr lang="ja-JP" altLang="en-US" sz="2400" b="1" dirty="0">
                <a:latin typeface="ＭＳ ゴシック" pitchFamily="49" charset="-128"/>
                <a:ea typeface="ＭＳ ゴシック" pitchFamily="49" charset="-128"/>
              </a:rPr>
              <a:t>）</a:t>
            </a:r>
            <a:br>
              <a:rPr lang="en-US" altLang="ja-JP" sz="3800" b="1" dirty="0">
                <a:latin typeface="ＭＳ ゴシック" pitchFamily="49" charset="-128"/>
                <a:ea typeface="ＭＳ ゴシック" pitchFamily="49" charset="-128"/>
              </a:rPr>
            </a:br>
            <a:br>
              <a:rPr lang="en-US" altLang="ja-JP" sz="3800" b="1" dirty="0">
                <a:latin typeface="ＭＳ ゴシック" pitchFamily="49" charset="-128"/>
                <a:ea typeface="ＭＳ ゴシック" pitchFamily="49" charset="-128"/>
              </a:rPr>
            </a:br>
            <a:r>
              <a:rPr lang="ja-JP" altLang="en-US" sz="3800" b="1" dirty="0">
                <a:latin typeface="ＭＳ ゴシック" pitchFamily="49" charset="-128"/>
                <a:ea typeface="ＭＳ ゴシック" pitchFamily="49" charset="-128"/>
              </a:rPr>
              <a:t>３．書類提出時の注意事項</a:t>
            </a:r>
            <a:r>
              <a:rPr lang="ja-JP" altLang="en-US" sz="2400" b="1" dirty="0">
                <a:latin typeface="ＭＳ ゴシック" pitchFamily="49" charset="-128"/>
                <a:ea typeface="ＭＳ ゴシック" pitchFamily="49" charset="-128"/>
              </a:rPr>
              <a:t>（</a:t>
            </a:r>
            <a:r>
              <a:rPr lang="en-US" altLang="ja-JP" sz="2400" b="1" dirty="0">
                <a:latin typeface="ＭＳ ゴシック" pitchFamily="49" charset="-128"/>
                <a:ea typeface="ＭＳ ゴシック" pitchFamily="49" charset="-128"/>
              </a:rPr>
              <a:t>P29</a:t>
            </a:r>
            <a:r>
              <a:rPr lang="ja-JP" altLang="en-US" sz="2400" b="1" dirty="0">
                <a:latin typeface="ＭＳ ゴシック" pitchFamily="49" charset="-128"/>
                <a:ea typeface="ＭＳ ゴシック" pitchFamily="49" charset="-128"/>
              </a:rPr>
              <a:t>）</a:t>
            </a:r>
            <a:endParaRPr kumimoji="1" lang="ja-JP" altLang="en-US" sz="2400" b="1" dirty="0">
              <a:latin typeface="ＭＳ ゴシック" pitchFamily="49" charset="-128"/>
              <a:ea typeface="ＭＳ ゴシック" pitchFamily="49" charset="-128"/>
            </a:endParaRPr>
          </a:p>
        </p:txBody>
      </p:sp>
      <p:sp>
        <p:nvSpPr>
          <p:cNvPr id="8" name="サブタイトル 10"/>
          <p:cNvSpPr txBox="1">
            <a:spLocks/>
          </p:cNvSpPr>
          <p:nvPr/>
        </p:nvSpPr>
        <p:spPr>
          <a:xfrm>
            <a:off x="2536304" y="5517232"/>
            <a:ext cx="506003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600" dirty="0">
                <a:latin typeface="ＭＳ ゴシック" pitchFamily="49" charset="-128"/>
                <a:ea typeface="ＭＳ ゴシック" pitchFamily="49" charset="-128"/>
              </a:rPr>
              <a:t>…</a:t>
            </a:r>
            <a:r>
              <a:rPr lang="ja-JP" altLang="en-US" sz="1600" dirty="0">
                <a:latin typeface="ＭＳ ゴシック" pitchFamily="49" charset="-128"/>
                <a:ea typeface="ＭＳ ゴシック" pitchFamily="49" charset="-128"/>
              </a:rPr>
              <a:t>昨年度からの変更点</a:t>
            </a:r>
            <a:endParaRPr lang="en-US" altLang="ja-JP" sz="1600" dirty="0">
              <a:latin typeface="ＭＳ ゴシック" pitchFamily="49" charset="-128"/>
              <a:ea typeface="ＭＳ ゴシック" pitchFamily="49" charset="-128"/>
            </a:endParaRPr>
          </a:p>
          <a:p>
            <a:pPr marL="0" indent="0">
              <a:buNone/>
            </a:pPr>
            <a:r>
              <a:rPr lang="en-US" altLang="ja-JP" sz="1600" dirty="0">
                <a:latin typeface="ＭＳ ゴシック" pitchFamily="49" charset="-128"/>
                <a:ea typeface="ＭＳ ゴシック" pitchFamily="49" charset="-128"/>
              </a:rPr>
              <a:t>…</a:t>
            </a:r>
            <a:r>
              <a:rPr lang="ja-JP" altLang="en-US" sz="1600" dirty="0">
                <a:latin typeface="ＭＳ ゴシック" pitchFamily="49" charset="-128"/>
                <a:ea typeface="ＭＳ ゴシック" pitchFamily="49" charset="-128"/>
              </a:rPr>
              <a:t>書類作成で間違いが多い箇所や注意すべき点</a:t>
            </a:r>
            <a:endParaRPr lang="en-US" altLang="ja-JP" sz="1600" dirty="0">
              <a:latin typeface="ＭＳ ゴシック" pitchFamily="49" charset="-128"/>
              <a:ea typeface="ＭＳ ゴシック" pitchFamily="49" charset="-128"/>
            </a:endParaRPr>
          </a:p>
        </p:txBody>
      </p:sp>
      <p:sp>
        <p:nvSpPr>
          <p:cNvPr id="10" name="角丸四角形 9"/>
          <p:cNvSpPr/>
          <p:nvPr/>
        </p:nvSpPr>
        <p:spPr>
          <a:xfrm>
            <a:off x="1811504" y="5530257"/>
            <a:ext cx="720080" cy="238441"/>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dirty="0">
                <a:latin typeface="AR丸ゴシック体E" panose="020F0909000000000000" pitchFamily="49" charset="-128"/>
                <a:ea typeface="AR丸ゴシック体E" panose="020F0909000000000000" pitchFamily="49" charset="-128"/>
              </a:rPr>
              <a:t>変更点</a:t>
            </a:r>
          </a:p>
        </p:txBody>
      </p:sp>
      <p:sp>
        <p:nvSpPr>
          <p:cNvPr id="11" name="角丸四角形 10"/>
          <p:cNvSpPr/>
          <p:nvPr/>
        </p:nvSpPr>
        <p:spPr>
          <a:xfrm>
            <a:off x="1811504" y="5877980"/>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a:t>
            </a:fld>
            <a:endParaRPr kumimoji="1" lang="ja-JP" altLang="en-US"/>
          </a:p>
        </p:txBody>
      </p:sp>
    </p:spTree>
    <p:extLst>
      <p:ext uri="{BB962C8B-B14F-4D97-AF65-F5344CB8AC3E}">
        <p14:creationId xmlns:p14="http://schemas.microsoft.com/office/powerpoint/2010/main" val="53089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5076056" y="476672"/>
            <a:ext cx="3851920" cy="792088"/>
          </a:xfrm>
        </p:spPr>
        <p:txBody>
          <a:bodyPr>
            <a:normAutofit fontScale="90000"/>
          </a:bodyPr>
          <a:lstStyle/>
          <a:p>
            <a:pPr algn="ctr"/>
            <a:r>
              <a:rPr kumimoji="1" lang="en-US" altLang="ja-JP" sz="3200" b="1" dirty="0">
                <a:solidFill>
                  <a:schemeClr val="tx1"/>
                </a:solidFill>
                <a:latin typeface="ＭＳ ゴシック" pitchFamily="49" charset="-128"/>
                <a:ea typeface="ＭＳ ゴシック" pitchFamily="49" charset="-128"/>
              </a:rPr>
              <a:t>(11)</a:t>
            </a:r>
            <a:r>
              <a:rPr kumimoji="1" lang="ja-JP" altLang="en-US" sz="3200" b="1" dirty="0">
                <a:solidFill>
                  <a:schemeClr val="tx1"/>
                </a:solidFill>
                <a:latin typeface="ＭＳ ゴシック" pitchFamily="49" charset="-128"/>
                <a:ea typeface="ＭＳ ゴシック" pitchFamily="49" charset="-128"/>
              </a:rPr>
              <a:t>団体規模推移表</a:t>
            </a:r>
          </a:p>
        </p:txBody>
      </p:sp>
      <p:sp>
        <p:nvSpPr>
          <p:cNvPr id="10" name="テキスト ボックス 9"/>
          <p:cNvSpPr txBox="1"/>
          <p:nvPr/>
        </p:nvSpPr>
        <p:spPr>
          <a:xfrm>
            <a:off x="5436096" y="1364570"/>
            <a:ext cx="3484672" cy="4278094"/>
          </a:xfrm>
          <a:prstGeom prst="rect">
            <a:avLst/>
          </a:prstGeom>
          <a:noFill/>
        </p:spPr>
        <p:txBody>
          <a:bodyPr wrap="square" rtlCol="0">
            <a:spAutoFit/>
          </a:bodyPr>
          <a:lstStyle/>
          <a:p>
            <a:r>
              <a:rPr lang="ja-JP" altLang="en-US" sz="2400" dirty="0"/>
              <a:t>●候補者の理事長等が</a:t>
            </a:r>
            <a:endParaRPr lang="en-US" altLang="ja-JP" sz="2400" dirty="0"/>
          </a:p>
          <a:p>
            <a:r>
              <a:rPr lang="ja-JP" altLang="en-US" sz="2400" dirty="0"/>
              <a:t>　就任する２～３年前から</a:t>
            </a:r>
            <a:endParaRPr lang="en-US" altLang="ja-JP" sz="2400" dirty="0"/>
          </a:p>
          <a:p>
            <a:r>
              <a:rPr lang="ja-JP" altLang="en-US" sz="2400" dirty="0"/>
              <a:t>　在職期間及び直近の</a:t>
            </a:r>
            <a:endParaRPr lang="en-US" altLang="ja-JP" sz="2400" dirty="0"/>
          </a:p>
          <a:p>
            <a:r>
              <a:rPr lang="ja-JP" altLang="en-US" sz="2400" dirty="0"/>
              <a:t>　決算期までを記載。</a:t>
            </a:r>
            <a:endParaRPr lang="en-US" altLang="ja-JP" sz="2400" dirty="0"/>
          </a:p>
          <a:p>
            <a:r>
              <a:rPr lang="ja-JP" altLang="en-US" sz="1600" dirty="0">
                <a:solidFill>
                  <a:srgbClr val="FF0000"/>
                </a:solidFill>
              </a:rPr>
              <a:t>　</a:t>
            </a:r>
            <a:endParaRPr lang="en-US" altLang="ja-JP" sz="1600" dirty="0">
              <a:solidFill>
                <a:srgbClr val="FF0000"/>
              </a:solidFill>
            </a:endParaRPr>
          </a:p>
          <a:p>
            <a:endParaRPr lang="en-US" altLang="ja-JP" sz="1600" dirty="0">
              <a:solidFill>
                <a:srgbClr val="FF0000"/>
              </a:solidFill>
            </a:endParaRPr>
          </a:p>
          <a:p>
            <a:r>
              <a:rPr lang="ja-JP" altLang="en-US" sz="1600" dirty="0">
                <a:solidFill>
                  <a:srgbClr val="FF0000"/>
                </a:solidFill>
              </a:rPr>
              <a:t>　</a:t>
            </a:r>
            <a:endParaRPr lang="en-US" altLang="ja-JP" sz="1600" dirty="0">
              <a:solidFill>
                <a:srgbClr val="FF0000"/>
              </a:solidFill>
            </a:endParaRPr>
          </a:p>
          <a:p>
            <a:endParaRPr lang="en-US" altLang="ja-JP" sz="2400" dirty="0"/>
          </a:p>
          <a:p>
            <a:r>
              <a:rPr lang="ja-JP" altLang="en-US" sz="2400" dirty="0"/>
              <a:t>●当該期間が１５年未満</a:t>
            </a:r>
            <a:endParaRPr lang="en-US" altLang="ja-JP" sz="2400" dirty="0"/>
          </a:p>
          <a:p>
            <a:r>
              <a:rPr lang="ja-JP" altLang="en-US" sz="2400" dirty="0"/>
              <a:t>　の場合は、過去に遡り</a:t>
            </a:r>
            <a:endParaRPr lang="en-US" altLang="ja-JP" sz="2400" dirty="0"/>
          </a:p>
          <a:p>
            <a:r>
              <a:rPr lang="ja-JP" altLang="en-US" sz="2400" dirty="0"/>
              <a:t>　１５年以上を記載。</a:t>
            </a:r>
            <a:endParaRPr lang="en-US" altLang="ja-JP" sz="2400" dirty="0"/>
          </a:p>
          <a:p>
            <a:endParaRPr lang="en-US" altLang="ja-JP" sz="1600" dirty="0">
              <a:solidFill>
                <a:srgbClr val="FF0000"/>
              </a:solidFill>
            </a:endParaRPr>
          </a:p>
          <a:p>
            <a:r>
              <a:rPr lang="ja-JP" altLang="en-US" sz="1600" dirty="0">
                <a:solidFill>
                  <a:srgbClr val="FF0000"/>
                </a:solidFill>
              </a:rPr>
              <a:t>　</a:t>
            </a:r>
            <a:endParaRPr kumimoji="1" lang="ja-JP" altLang="en-US" sz="2400" dirty="0"/>
          </a:p>
        </p:txBody>
      </p:sp>
      <p:sp>
        <p:nvSpPr>
          <p:cNvPr id="6" name="正方形/長方形 5"/>
          <p:cNvSpPr/>
          <p:nvPr/>
        </p:nvSpPr>
        <p:spPr>
          <a:xfrm>
            <a:off x="107504" y="44623"/>
            <a:ext cx="5184576" cy="675767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19</a:t>
            </a:fld>
            <a:endParaRPr kumimoji="1" lang="ja-JP" altLang="en-US"/>
          </a:p>
        </p:txBody>
      </p:sp>
      <p:sp>
        <p:nvSpPr>
          <p:cNvPr id="12" name="正方形/長方形 11"/>
          <p:cNvSpPr/>
          <p:nvPr/>
        </p:nvSpPr>
        <p:spPr>
          <a:xfrm>
            <a:off x="5828137" y="2978702"/>
            <a:ext cx="2858663" cy="54350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就任期が平成</a:t>
            </a:r>
            <a:r>
              <a:rPr lang="en-US" altLang="ja-JP" sz="1200" dirty="0">
                <a:solidFill>
                  <a:schemeClr val="tx1"/>
                </a:solidFill>
              </a:rPr>
              <a:t>15</a:t>
            </a:r>
            <a:r>
              <a:rPr lang="ja-JP" altLang="en-US" sz="1200" dirty="0">
                <a:solidFill>
                  <a:schemeClr val="tx1"/>
                </a:solidFill>
              </a:rPr>
              <a:t>年度～平成</a:t>
            </a:r>
            <a:r>
              <a:rPr lang="en-US" altLang="ja-JP" sz="1200" dirty="0">
                <a:solidFill>
                  <a:schemeClr val="tx1"/>
                </a:solidFill>
              </a:rPr>
              <a:t>25</a:t>
            </a:r>
            <a:r>
              <a:rPr lang="ja-JP" altLang="en-US" sz="1200" dirty="0">
                <a:solidFill>
                  <a:schemeClr val="tx1"/>
                </a:solidFill>
              </a:rPr>
              <a:t>年度</a:t>
            </a:r>
          </a:p>
          <a:p>
            <a:r>
              <a:rPr lang="ja-JP" altLang="en-US" sz="1200" dirty="0">
                <a:solidFill>
                  <a:schemeClr val="tx1"/>
                </a:solidFill>
              </a:rPr>
              <a:t>　　⇒平成</a:t>
            </a:r>
            <a:r>
              <a:rPr lang="en-US" altLang="ja-JP" sz="1200" dirty="0">
                <a:solidFill>
                  <a:schemeClr val="tx1"/>
                </a:solidFill>
              </a:rPr>
              <a:t>12</a:t>
            </a:r>
            <a:r>
              <a:rPr lang="ja-JP" altLang="en-US" sz="1200" dirty="0">
                <a:solidFill>
                  <a:schemeClr val="tx1"/>
                </a:solidFill>
              </a:rPr>
              <a:t>年度～直近決算期まで</a:t>
            </a:r>
          </a:p>
        </p:txBody>
      </p:sp>
      <p:sp>
        <p:nvSpPr>
          <p:cNvPr id="13" name="角丸四角形 12"/>
          <p:cNvSpPr/>
          <p:nvPr/>
        </p:nvSpPr>
        <p:spPr>
          <a:xfrm>
            <a:off x="5684121" y="2924944"/>
            <a:ext cx="360000" cy="236860"/>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AR P丸ゴシック体E" panose="020F0900000000000000" pitchFamily="50" charset="-128"/>
                <a:ea typeface="AR P丸ゴシック体E" panose="020F0900000000000000" pitchFamily="50" charset="-128"/>
              </a:rPr>
              <a:t>例</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4" name="正方形/長方形 13"/>
          <p:cNvSpPr/>
          <p:nvPr/>
        </p:nvSpPr>
        <p:spPr>
          <a:xfrm>
            <a:off x="5817793" y="5261761"/>
            <a:ext cx="2858663" cy="54350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就任期が平成</a:t>
            </a:r>
            <a:r>
              <a:rPr lang="en-US" altLang="ja-JP" sz="1200" dirty="0">
                <a:solidFill>
                  <a:schemeClr val="tx1"/>
                </a:solidFill>
              </a:rPr>
              <a:t>25</a:t>
            </a:r>
            <a:r>
              <a:rPr lang="ja-JP" altLang="en-US" sz="1200" dirty="0">
                <a:solidFill>
                  <a:schemeClr val="tx1"/>
                </a:solidFill>
              </a:rPr>
              <a:t>年度～平成</a:t>
            </a:r>
            <a:r>
              <a:rPr lang="en-US" altLang="ja-JP" sz="1200" dirty="0">
                <a:solidFill>
                  <a:schemeClr val="tx1"/>
                </a:solidFill>
              </a:rPr>
              <a:t>29</a:t>
            </a:r>
            <a:r>
              <a:rPr lang="ja-JP" altLang="en-US" sz="1200" dirty="0">
                <a:solidFill>
                  <a:schemeClr val="tx1"/>
                </a:solidFill>
              </a:rPr>
              <a:t>年度</a:t>
            </a:r>
          </a:p>
          <a:p>
            <a:r>
              <a:rPr lang="ja-JP" altLang="en-US" sz="1200" dirty="0">
                <a:solidFill>
                  <a:schemeClr val="tx1"/>
                </a:solidFill>
              </a:rPr>
              <a:t>　　⇒平成</a:t>
            </a:r>
            <a:r>
              <a:rPr lang="en-US" altLang="ja-JP" sz="1200" dirty="0">
                <a:solidFill>
                  <a:schemeClr val="tx1"/>
                </a:solidFill>
              </a:rPr>
              <a:t>16</a:t>
            </a:r>
            <a:r>
              <a:rPr lang="ja-JP" altLang="en-US" sz="1200" dirty="0">
                <a:solidFill>
                  <a:schemeClr val="tx1"/>
                </a:solidFill>
              </a:rPr>
              <a:t>年度～直近決算期まで</a:t>
            </a:r>
          </a:p>
        </p:txBody>
      </p:sp>
      <p:sp>
        <p:nvSpPr>
          <p:cNvPr id="15" name="角丸四角形 14"/>
          <p:cNvSpPr/>
          <p:nvPr/>
        </p:nvSpPr>
        <p:spPr>
          <a:xfrm>
            <a:off x="5673777" y="5208003"/>
            <a:ext cx="360000" cy="236860"/>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AR P丸ゴシック体E" panose="020F0900000000000000" pitchFamily="50" charset="-128"/>
                <a:ea typeface="AR P丸ゴシック体E" panose="020F0900000000000000" pitchFamily="50" charset="-128"/>
              </a:rPr>
              <a:t>例</a:t>
            </a:r>
            <a:endParaRPr kumimoji="1" lang="ja-JP" altLang="en-US" sz="1200" dirty="0">
              <a:latin typeface="AR P丸ゴシック体E" panose="020F0900000000000000" pitchFamily="50" charset="-128"/>
              <a:ea typeface="AR P丸ゴシック体E" panose="020F0900000000000000" pitchFamily="50" charset="-128"/>
            </a:endParaRPr>
          </a:p>
        </p:txBody>
      </p:sp>
      <p:pic>
        <p:nvPicPr>
          <p:cNvPr id="5" name="図 4">
            <a:extLst>
              <a:ext uri="{FF2B5EF4-FFF2-40B4-BE49-F238E27FC236}">
                <a16:creationId xmlns:a16="http://schemas.microsoft.com/office/drawing/2014/main" id="{7D84CE76-D5E6-4DA6-A6F6-06416217A2AC}"/>
              </a:ext>
            </a:extLst>
          </p:cNvPr>
          <p:cNvPicPr>
            <a:picLocks noChangeAspect="1"/>
          </p:cNvPicPr>
          <p:nvPr/>
        </p:nvPicPr>
        <p:blipFill>
          <a:blip r:embed="rId2"/>
          <a:stretch>
            <a:fillRect/>
          </a:stretch>
        </p:blipFill>
        <p:spPr>
          <a:xfrm>
            <a:off x="223231" y="188640"/>
            <a:ext cx="4897281" cy="6264696"/>
          </a:xfrm>
          <a:prstGeom prst="rect">
            <a:avLst/>
          </a:prstGeom>
        </p:spPr>
      </p:pic>
    </p:spTree>
    <p:extLst>
      <p:ext uri="{BB962C8B-B14F-4D97-AF65-F5344CB8AC3E}">
        <p14:creationId xmlns:p14="http://schemas.microsoft.com/office/powerpoint/2010/main" val="332952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259632" y="144016"/>
            <a:ext cx="6102423" cy="476672"/>
          </a:xfrm>
          <a:prstGeom prst="rect">
            <a:avLst/>
          </a:prstGeom>
        </p:spPr>
        <p:txBody>
          <a:bodyP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ＭＳ ゴシック" pitchFamily="49" charset="-128"/>
                <a:ea typeface="ＭＳ ゴシック" pitchFamily="49" charset="-128"/>
              </a:rPr>
              <a:t>(12)</a:t>
            </a:r>
            <a:r>
              <a:rPr lang="ja-JP" altLang="en-US" sz="3200" b="1" dirty="0">
                <a:latin typeface="ＭＳ ゴシック" pitchFamily="49" charset="-128"/>
                <a:ea typeface="ＭＳ ゴシック" pitchFamily="49" charset="-128"/>
              </a:rPr>
              <a:t>団体相関図</a:t>
            </a:r>
            <a:endParaRPr lang="ja-JP" altLang="en-US" sz="1800" dirty="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AEEAD407-CB1F-400D-9E4A-AB69F29440A8}"/>
              </a:ext>
            </a:extLst>
          </p:cNvPr>
          <p:cNvPicPr>
            <a:picLocks noChangeAspect="1"/>
          </p:cNvPicPr>
          <p:nvPr/>
        </p:nvPicPr>
        <p:blipFill>
          <a:blip r:embed="rId2"/>
          <a:stretch>
            <a:fillRect/>
          </a:stretch>
        </p:blipFill>
        <p:spPr>
          <a:xfrm>
            <a:off x="98306" y="692696"/>
            <a:ext cx="8938190" cy="5985805"/>
          </a:xfrm>
          <a:prstGeom prst="rect">
            <a:avLst/>
          </a:prstGeom>
        </p:spPr>
      </p:pic>
    </p:spTree>
    <p:extLst>
      <p:ext uri="{BB962C8B-B14F-4D97-AF65-F5344CB8AC3E}">
        <p14:creationId xmlns:p14="http://schemas.microsoft.com/office/powerpoint/2010/main" val="399053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4094"/>
            <a:ext cx="4896543" cy="6498093"/>
          </a:xfrm>
          <a:prstGeom prst="rect">
            <a:avLst/>
          </a:prstGeom>
        </p:spPr>
      </p:pic>
      <p:sp>
        <p:nvSpPr>
          <p:cNvPr id="4" name="タイトル 1"/>
          <p:cNvSpPr txBox="1">
            <a:spLocks/>
          </p:cNvSpPr>
          <p:nvPr/>
        </p:nvSpPr>
        <p:spPr>
          <a:xfrm>
            <a:off x="5004048" y="260648"/>
            <a:ext cx="3851920" cy="792088"/>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ＭＳ ゴシック" pitchFamily="49" charset="-128"/>
                <a:ea typeface="ＭＳ ゴシック" pitchFamily="49" charset="-128"/>
              </a:rPr>
              <a:t>(13)</a:t>
            </a:r>
            <a:r>
              <a:rPr lang="ja-JP" altLang="en-US" sz="3200" b="1" dirty="0">
                <a:latin typeface="ＭＳ ゴシック" pitchFamily="49" charset="-128"/>
                <a:ea typeface="ＭＳ ゴシック" pitchFamily="49" charset="-128"/>
              </a:rPr>
              <a:t>団体の活動状況</a:t>
            </a:r>
            <a:endParaRPr lang="en-US" altLang="ja-JP" sz="3200" b="1" dirty="0">
              <a:latin typeface="ＭＳ ゴシック" pitchFamily="49" charset="-128"/>
              <a:ea typeface="ＭＳ ゴシック" pitchFamily="49" charset="-128"/>
            </a:endParaRPr>
          </a:p>
        </p:txBody>
      </p:sp>
      <p:sp>
        <p:nvSpPr>
          <p:cNvPr id="5" name="テキスト ボックス 4"/>
          <p:cNvSpPr txBox="1"/>
          <p:nvPr/>
        </p:nvSpPr>
        <p:spPr>
          <a:xfrm>
            <a:off x="5220072" y="1383159"/>
            <a:ext cx="4032448" cy="461665"/>
          </a:xfrm>
          <a:prstGeom prst="rect">
            <a:avLst/>
          </a:prstGeom>
          <a:noFill/>
        </p:spPr>
        <p:txBody>
          <a:bodyPr wrap="square" rtlCol="0">
            <a:spAutoFit/>
          </a:bodyPr>
          <a:lstStyle/>
          <a:p>
            <a:r>
              <a:rPr lang="ja-JP" altLang="en-US" sz="2400" dirty="0"/>
              <a:t>● １～２枚程度にまとめる</a:t>
            </a:r>
            <a:endParaRPr kumimoji="1" lang="ja-JP" altLang="en-US" sz="2400" dirty="0"/>
          </a:p>
        </p:txBody>
      </p:sp>
      <p:sp>
        <p:nvSpPr>
          <p:cNvPr id="6" name="正方形/長方形 5"/>
          <p:cNvSpPr/>
          <p:nvPr/>
        </p:nvSpPr>
        <p:spPr>
          <a:xfrm>
            <a:off x="107504" y="44624"/>
            <a:ext cx="5040560" cy="66967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D9550142-B990-490A-A107-ED7302A7FD52}" type="slidenum">
              <a:rPr kumimoji="1" lang="ja-JP" altLang="en-US" smtClean="0"/>
              <a:t>21</a:t>
            </a:fld>
            <a:endParaRPr kumimoji="1" lang="ja-JP" altLang="en-US"/>
          </a:p>
        </p:txBody>
      </p:sp>
    </p:spTree>
    <p:extLst>
      <p:ext uri="{BB962C8B-B14F-4D97-AF65-F5344CB8AC3E}">
        <p14:creationId xmlns:p14="http://schemas.microsoft.com/office/powerpoint/2010/main" val="100903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796136" y="44624"/>
            <a:ext cx="3528392" cy="836712"/>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latin typeface="ＭＳ ゴシック" pitchFamily="49" charset="-128"/>
                <a:ea typeface="ＭＳ ゴシック" pitchFamily="49" charset="-128"/>
              </a:rPr>
              <a:t>（</a:t>
            </a:r>
            <a:r>
              <a:rPr lang="en-US" altLang="ja-JP" sz="2400" b="1" dirty="0">
                <a:latin typeface="ＭＳ ゴシック" pitchFamily="49" charset="-128"/>
                <a:ea typeface="ＭＳ ゴシック" pitchFamily="49" charset="-128"/>
              </a:rPr>
              <a:t>14</a:t>
            </a:r>
            <a:r>
              <a:rPr lang="ja-JP" altLang="en-US" sz="2400" b="1" dirty="0">
                <a:latin typeface="ＭＳ ゴシック" pitchFamily="49" charset="-128"/>
                <a:ea typeface="ＭＳ ゴシック" pitchFamily="49" charset="-128"/>
              </a:rPr>
              <a:t>）歴代理事長等の</a:t>
            </a:r>
            <a:br>
              <a:rPr lang="en-US" altLang="ja-JP" sz="2400" b="1" dirty="0">
                <a:latin typeface="ＭＳ ゴシック" pitchFamily="49" charset="-128"/>
                <a:ea typeface="ＭＳ ゴシック" pitchFamily="49" charset="-128"/>
              </a:rPr>
            </a:br>
            <a:r>
              <a:rPr lang="ja-JP" altLang="en-US" sz="2400" b="1" dirty="0">
                <a:latin typeface="ＭＳ ゴシック" pitchFamily="49" charset="-128"/>
                <a:ea typeface="ＭＳ ゴシック" pitchFamily="49" charset="-128"/>
              </a:rPr>
              <a:t>経歴者一覧</a:t>
            </a:r>
            <a:endParaRPr lang="ja-JP" altLang="en-US" sz="1400" dirty="0">
              <a:latin typeface="ＭＳ ゴシック" pitchFamily="49" charset="-128"/>
              <a:ea typeface="ＭＳ ゴシック" pitchFamily="49" charset="-128"/>
            </a:endParaRPr>
          </a:p>
        </p:txBody>
      </p:sp>
      <p:sp>
        <p:nvSpPr>
          <p:cNvPr id="4" name="テキスト ボックス 3"/>
          <p:cNvSpPr txBox="1"/>
          <p:nvPr/>
        </p:nvSpPr>
        <p:spPr>
          <a:xfrm>
            <a:off x="6156176" y="836712"/>
            <a:ext cx="2952328" cy="6278642"/>
          </a:xfrm>
          <a:prstGeom prst="rect">
            <a:avLst/>
          </a:prstGeom>
          <a:noFill/>
        </p:spPr>
        <p:txBody>
          <a:bodyPr wrap="square" rtlCol="0">
            <a:spAutoFit/>
          </a:bodyPr>
          <a:lstStyle/>
          <a:p>
            <a:r>
              <a:rPr lang="ja-JP" altLang="en-US" sz="2000" dirty="0"/>
              <a:t>●</a:t>
            </a:r>
            <a:r>
              <a:rPr kumimoji="1" lang="ja-JP" altLang="en-US" sz="2000" dirty="0"/>
              <a:t>会長（理事長）、　副会長（副理事長）の２種類を作成</a:t>
            </a:r>
            <a:endParaRPr kumimoji="1" lang="en-US" altLang="ja-JP" sz="2000" dirty="0"/>
          </a:p>
          <a:p>
            <a:endParaRPr lang="en-US" altLang="ja-JP" sz="2000" dirty="0"/>
          </a:p>
          <a:p>
            <a:r>
              <a:rPr lang="ja-JP" altLang="en-US" sz="2000" dirty="0"/>
              <a:t>●</a:t>
            </a:r>
            <a:r>
              <a:rPr kumimoji="1" lang="ja-JP" altLang="en-US" sz="2000" dirty="0"/>
              <a:t>候補者以前の</a:t>
            </a:r>
            <a:endParaRPr kumimoji="1" lang="en-US" altLang="ja-JP" sz="2000" dirty="0"/>
          </a:p>
          <a:p>
            <a:r>
              <a:rPr kumimoji="1" lang="ja-JP" altLang="en-US" sz="2000" dirty="0"/>
              <a:t>　未受章者は、以下</a:t>
            </a:r>
            <a:endParaRPr kumimoji="1" lang="en-US" altLang="ja-JP" sz="2000" dirty="0"/>
          </a:p>
          <a:p>
            <a:r>
              <a:rPr kumimoji="1" lang="ja-JP" altLang="en-US" sz="2000" dirty="0"/>
              <a:t>　の理由を記入</a:t>
            </a:r>
            <a:endParaRPr kumimoji="1" lang="en-US" altLang="ja-JP" sz="2000" dirty="0"/>
          </a:p>
          <a:p>
            <a:r>
              <a:rPr lang="ja-JP" altLang="en-US" sz="1600" dirty="0"/>
              <a:t>　・推薦基準を満たして</a:t>
            </a:r>
            <a:endParaRPr lang="en-US" altLang="ja-JP" sz="1600" dirty="0"/>
          </a:p>
          <a:p>
            <a:r>
              <a:rPr lang="ja-JP" altLang="en-US" sz="1600" dirty="0"/>
              <a:t>　　いない（会長歴未達等）</a:t>
            </a:r>
            <a:endParaRPr lang="en-US" altLang="ja-JP" sz="1000" dirty="0"/>
          </a:p>
          <a:p>
            <a:r>
              <a:rPr lang="ja-JP" altLang="en-US" sz="1000" dirty="0"/>
              <a:t>　　</a:t>
            </a:r>
            <a:r>
              <a:rPr lang="en-US" altLang="ja-JP" sz="1000" dirty="0">
                <a:solidFill>
                  <a:srgbClr val="FF0000"/>
                </a:solidFill>
                <a:highlight>
                  <a:srgbClr val="FFFF00"/>
                </a:highlight>
              </a:rPr>
              <a:t> ※</a:t>
            </a:r>
            <a:r>
              <a:rPr lang="ja-JP" altLang="en-US" sz="1000" dirty="0">
                <a:solidFill>
                  <a:srgbClr val="FF0000"/>
                </a:solidFill>
                <a:highlight>
                  <a:srgbClr val="FFFF00"/>
                </a:highlight>
              </a:rPr>
              <a:t>褒章・叙勲それぞれについて検討すること</a:t>
            </a:r>
            <a:endParaRPr lang="en-US" altLang="ja-JP" sz="1000" dirty="0"/>
          </a:p>
          <a:p>
            <a:r>
              <a:rPr kumimoji="1" lang="ja-JP" altLang="en-US" sz="1600" dirty="0"/>
              <a:t>　・辞退</a:t>
            </a:r>
            <a:endParaRPr kumimoji="1" lang="en-US" altLang="ja-JP" sz="1600" dirty="0"/>
          </a:p>
          <a:p>
            <a:r>
              <a:rPr lang="ja-JP" altLang="en-US" sz="1600" dirty="0"/>
              <a:t>　・物故者</a:t>
            </a:r>
            <a:endParaRPr lang="en-US" altLang="ja-JP" sz="1600" dirty="0"/>
          </a:p>
          <a:p>
            <a:endParaRPr lang="en-US" altLang="ja-JP" sz="1600" dirty="0"/>
          </a:p>
          <a:p>
            <a:endParaRPr kumimoji="1" lang="en-US" altLang="ja-JP" sz="2000" dirty="0"/>
          </a:p>
          <a:p>
            <a:r>
              <a:rPr lang="ja-JP" altLang="en-US" sz="2000" dirty="0"/>
              <a:t>●「受章の対象となった主な経歴」は主な申立役職名を記載</a:t>
            </a:r>
            <a:r>
              <a:rPr lang="ja-JP" altLang="en-US" dirty="0">
                <a:solidFill>
                  <a:srgbClr val="FF0000"/>
                </a:solidFill>
              </a:rPr>
              <a:t>（会社</a:t>
            </a:r>
            <a:r>
              <a:rPr lang="en-US" altLang="ja-JP" dirty="0">
                <a:solidFill>
                  <a:srgbClr val="FF0000"/>
                </a:solidFill>
              </a:rPr>
              <a:t>or</a:t>
            </a:r>
            <a:r>
              <a:rPr lang="ja-JP" altLang="en-US" dirty="0">
                <a:solidFill>
                  <a:srgbClr val="FF0000"/>
                </a:solidFill>
              </a:rPr>
              <a:t>団体のいずれか）</a:t>
            </a:r>
            <a:endParaRPr lang="en-US" altLang="ja-JP" dirty="0">
              <a:solidFill>
                <a:srgbClr val="FF0000"/>
              </a:solidFill>
            </a:endParaRPr>
          </a:p>
          <a:p>
            <a:r>
              <a:rPr lang="ja-JP" altLang="en-US" dirty="0"/>
              <a:t>●最新フォーマットを確認のこと</a:t>
            </a:r>
          </a:p>
          <a:p>
            <a:endParaRPr lang="ja-JP" altLang="en-US" dirty="0">
              <a:solidFill>
                <a:srgbClr val="FF0000"/>
              </a:solidFill>
            </a:endParaRPr>
          </a:p>
          <a:p>
            <a:endParaRPr kumimoji="1" lang="ja-JP" altLang="en-US" sz="2000" dirty="0"/>
          </a:p>
        </p:txBody>
      </p:sp>
      <p:sp>
        <p:nvSpPr>
          <p:cNvPr id="6" name="正方形/長方形 5"/>
          <p:cNvSpPr/>
          <p:nvPr/>
        </p:nvSpPr>
        <p:spPr>
          <a:xfrm>
            <a:off x="65165" y="44624"/>
            <a:ext cx="6091011" cy="674136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D9550142-B990-490A-A107-ED7302A7FD52}" type="slidenum">
              <a:rPr kumimoji="1" lang="ja-JP" altLang="en-US" smtClean="0"/>
              <a:t>22</a:t>
            </a:fld>
            <a:endParaRPr kumimoji="1" lang="ja-JP" altLang="en-US" dirty="0"/>
          </a:p>
        </p:txBody>
      </p:sp>
      <p:sp>
        <p:nvSpPr>
          <p:cNvPr id="8" name="角丸四角形 7"/>
          <p:cNvSpPr/>
          <p:nvPr/>
        </p:nvSpPr>
        <p:spPr>
          <a:xfrm>
            <a:off x="6209715" y="4278045"/>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9" name="角丸四角形 8"/>
          <p:cNvSpPr/>
          <p:nvPr/>
        </p:nvSpPr>
        <p:spPr>
          <a:xfrm>
            <a:off x="140615" y="5922739"/>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1" name="テキスト ボックス 10"/>
          <p:cNvSpPr txBox="1"/>
          <p:nvPr/>
        </p:nvSpPr>
        <p:spPr>
          <a:xfrm>
            <a:off x="771666" y="5890046"/>
            <a:ext cx="5156961" cy="830997"/>
          </a:xfrm>
          <a:prstGeom prst="rect">
            <a:avLst/>
          </a:prstGeom>
          <a:noFill/>
        </p:spPr>
        <p:txBody>
          <a:bodyPr wrap="square" rtlCol="0">
            <a:spAutoFit/>
          </a:bodyPr>
          <a:lstStyle/>
          <a:p>
            <a:r>
              <a:rPr kumimoji="1" lang="ja-JP" altLang="en-US" sz="1600" dirty="0">
                <a:latin typeface="+mn-ea"/>
              </a:rPr>
              <a:t>●候補者が現職の場合の在職年数は、春の場合「４月２９日現在」、秋の場合「１１月３日現在」で算出。候補者ではない現職の在職年数は、右上作成時点の日付で算出。</a:t>
            </a:r>
          </a:p>
        </p:txBody>
      </p:sp>
      <p:pic>
        <p:nvPicPr>
          <p:cNvPr id="13" name="図 12">
            <a:extLst>
              <a:ext uri="{FF2B5EF4-FFF2-40B4-BE49-F238E27FC236}">
                <a16:creationId xmlns:a16="http://schemas.microsoft.com/office/drawing/2014/main" id="{B9D34369-D0A4-47CB-8352-6F42002F1AB2}"/>
              </a:ext>
            </a:extLst>
          </p:cNvPr>
          <p:cNvPicPr>
            <a:picLocks noChangeAspect="1"/>
          </p:cNvPicPr>
          <p:nvPr/>
        </p:nvPicPr>
        <p:blipFill>
          <a:blip r:embed="rId2"/>
          <a:stretch>
            <a:fillRect/>
          </a:stretch>
        </p:blipFill>
        <p:spPr>
          <a:xfrm>
            <a:off x="412442" y="325060"/>
            <a:ext cx="5666204" cy="5400600"/>
          </a:xfrm>
          <a:prstGeom prst="rect">
            <a:avLst/>
          </a:prstGeom>
        </p:spPr>
      </p:pic>
    </p:spTree>
    <p:extLst>
      <p:ext uri="{BB962C8B-B14F-4D97-AF65-F5344CB8AC3E}">
        <p14:creationId xmlns:p14="http://schemas.microsoft.com/office/powerpoint/2010/main" val="56321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7504" y="244595"/>
            <a:ext cx="6085184" cy="5704685"/>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6189130" y="116632"/>
            <a:ext cx="2954869" cy="6617196"/>
          </a:xfrm>
          <a:prstGeom prst="rect">
            <a:avLst/>
          </a:prstGeom>
          <a:noFill/>
        </p:spPr>
        <p:txBody>
          <a:bodyPr wrap="square" rtlCol="0">
            <a:spAutoFit/>
          </a:bodyPr>
          <a:lstStyle/>
          <a:p>
            <a:r>
              <a:rPr lang="en-US" altLang="ja-JP" sz="2400" dirty="0"/>
              <a:t>【</a:t>
            </a:r>
            <a:r>
              <a:rPr lang="ja-JP" altLang="en-US" sz="2400" dirty="0"/>
              <a:t>副会長（副理事長）一覧</a:t>
            </a:r>
            <a:r>
              <a:rPr lang="en-US" altLang="ja-JP" sz="2400" dirty="0"/>
              <a:t>】</a:t>
            </a:r>
          </a:p>
          <a:p>
            <a:endParaRPr lang="en-US" altLang="ja-JP" sz="2400" dirty="0"/>
          </a:p>
          <a:p>
            <a:r>
              <a:rPr lang="ja-JP" altLang="en-US" sz="2400" dirty="0"/>
              <a:t>●副会長（副理事長）を推薦又は過去に副会長受章歴あり</a:t>
            </a:r>
            <a:endParaRPr lang="en-US" altLang="ja-JP" sz="2400" dirty="0"/>
          </a:p>
          <a:p>
            <a:r>
              <a:rPr lang="ja-JP" altLang="en-US" sz="2400" dirty="0"/>
              <a:t>→全ての欄を記入（未受章者は受章欄に理由を記入）</a:t>
            </a:r>
          </a:p>
          <a:p>
            <a:endParaRPr kumimoji="1" lang="en-US" altLang="ja-JP" sz="2400" dirty="0"/>
          </a:p>
          <a:p>
            <a:r>
              <a:rPr lang="ja-JP" altLang="en-US" sz="2400" dirty="0"/>
              <a:t>●副会長（副理事長）の推薦をしていない場合</a:t>
            </a:r>
            <a:endParaRPr lang="en-US" altLang="ja-JP" sz="2400" dirty="0"/>
          </a:p>
          <a:p>
            <a:r>
              <a:rPr kumimoji="1" lang="ja-JP" altLang="en-US" sz="2400" dirty="0"/>
              <a:t>→</a:t>
            </a:r>
            <a:r>
              <a:rPr lang="ja-JP" altLang="en-US" sz="2400" dirty="0"/>
              <a:t>氏名、在職期間のみ記入</a:t>
            </a:r>
            <a:endParaRPr lang="en-US" altLang="ja-JP" sz="2400" dirty="0"/>
          </a:p>
          <a:p>
            <a:r>
              <a:rPr lang="en-US" altLang="ja-JP" sz="1600" dirty="0"/>
              <a:t>※</a:t>
            </a:r>
            <a:r>
              <a:rPr lang="ja-JP" altLang="en-US" sz="1600" dirty="0"/>
              <a:t>副会長（副理事長）の後に会長（理事長）を務め、受章歴がある方については該当者</a:t>
            </a:r>
            <a:r>
              <a:rPr kumimoji="1" lang="ja-JP" altLang="en-US" sz="1600" dirty="0"/>
              <a:t>全ての行に記入</a:t>
            </a: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23</a:t>
            </a:fld>
            <a:endParaRPr kumimoji="1" lang="ja-JP" altLang="en-US"/>
          </a:p>
        </p:txBody>
      </p:sp>
      <p:pic>
        <p:nvPicPr>
          <p:cNvPr id="6" name="図 5">
            <a:extLst>
              <a:ext uri="{FF2B5EF4-FFF2-40B4-BE49-F238E27FC236}">
                <a16:creationId xmlns:a16="http://schemas.microsoft.com/office/drawing/2014/main" id="{4D6C25AC-4D2E-4CC3-A152-0082397BC127}"/>
              </a:ext>
            </a:extLst>
          </p:cNvPr>
          <p:cNvPicPr>
            <a:picLocks noChangeAspect="1"/>
          </p:cNvPicPr>
          <p:nvPr/>
        </p:nvPicPr>
        <p:blipFill>
          <a:blip r:embed="rId2"/>
          <a:stretch>
            <a:fillRect/>
          </a:stretch>
        </p:blipFill>
        <p:spPr>
          <a:xfrm>
            <a:off x="339430" y="464367"/>
            <a:ext cx="5849700" cy="5478944"/>
          </a:xfrm>
          <a:prstGeom prst="rect">
            <a:avLst/>
          </a:prstGeom>
        </p:spPr>
      </p:pic>
    </p:spTree>
    <p:extLst>
      <p:ext uri="{BB962C8B-B14F-4D97-AF65-F5344CB8AC3E}">
        <p14:creationId xmlns:p14="http://schemas.microsoft.com/office/powerpoint/2010/main" val="267936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76672"/>
            <a:ext cx="7452320" cy="5021779"/>
          </a:xfrm>
          <a:prstGeom prst="rect">
            <a:avLst/>
          </a:prstGeom>
        </p:spPr>
      </p:pic>
      <p:sp>
        <p:nvSpPr>
          <p:cNvPr id="4" name="タイトル 1"/>
          <p:cNvSpPr txBox="1">
            <a:spLocks/>
          </p:cNvSpPr>
          <p:nvPr/>
        </p:nvSpPr>
        <p:spPr>
          <a:xfrm>
            <a:off x="971600" y="116632"/>
            <a:ext cx="6768752" cy="476672"/>
          </a:xfrm>
          <a:prstGeom prst="rect">
            <a:avLst/>
          </a:prstGeom>
        </p:spPr>
        <p:txBody>
          <a:bodyP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ＭＳ ゴシック" pitchFamily="49" charset="-128"/>
                <a:ea typeface="ＭＳ ゴシック" pitchFamily="49" charset="-128"/>
              </a:rPr>
              <a:t>(18)</a:t>
            </a:r>
            <a:r>
              <a:rPr lang="ja-JP" altLang="en-US" sz="3200" b="1" dirty="0">
                <a:latin typeface="ＭＳ ゴシック" pitchFamily="49" charset="-128"/>
                <a:ea typeface="ＭＳ ゴシック" pitchFamily="49" charset="-128"/>
              </a:rPr>
              <a:t>先例比較表</a:t>
            </a:r>
            <a:endParaRPr lang="ja-JP" altLang="en-US" sz="1200" dirty="0">
              <a:latin typeface="ＭＳ ゴシック" pitchFamily="49" charset="-128"/>
              <a:ea typeface="ＭＳ ゴシック" pitchFamily="49" charset="-128"/>
            </a:endParaRPr>
          </a:p>
        </p:txBody>
      </p:sp>
      <p:sp>
        <p:nvSpPr>
          <p:cNvPr id="5" name="テキスト ボックス 4"/>
          <p:cNvSpPr txBox="1"/>
          <p:nvPr/>
        </p:nvSpPr>
        <p:spPr>
          <a:xfrm>
            <a:off x="755576" y="5589240"/>
            <a:ext cx="8712968" cy="1200329"/>
          </a:xfrm>
          <a:prstGeom prst="rect">
            <a:avLst/>
          </a:prstGeom>
          <a:noFill/>
        </p:spPr>
        <p:txBody>
          <a:bodyPr wrap="square" rtlCol="0">
            <a:spAutoFit/>
          </a:bodyPr>
          <a:lstStyle/>
          <a:p>
            <a:r>
              <a:rPr lang="ja-JP" altLang="en-US" dirty="0"/>
              <a:t>●</a:t>
            </a:r>
            <a:r>
              <a:rPr lang="ja-JP" altLang="ja-JP" b="1" dirty="0"/>
              <a:t>先例となる受章者の履歴は、叙勲申請当時の履歴書をベースに記入</a:t>
            </a:r>
            <a:endParaRPr kumimoji="1" lang="en-US" altLang="ja-JP" b="1" dirty="0"/>
          </a:p>
          <a:p>
            <a:pPr lvl="0"/>
            <a:r>
              <a:rPr lang="ja-JP" altLang="en-US" dirty="0"/>
              <a:t>●</a:t>
            </a:r>
            <a:r>
              <a:rPr lang="ja-JP" altLang="ja-JP" b="1" dirty="0"/>
              <a:t>販売高は、候補者が</a:t>
            </a:r>
            <a:r>
              <a:rPr lang="ja-JP" altLang="ja-JP" b="1" dirty="0">
                <a:solidFill>
                  <a:schemeClr val="accent6">
                    <a:lumMod val="75000"/>
                  </a:schemeClr>
                </a:solidFill>
              </a:rPr>
              <a:t>現職</a:t>
            </a:r>
            <a:r>
              <a:rPr lang="ja-JP" altLang="ja-JP" b="1" dirty="0"/>
              <a:t>の場合</a:t>
            </a:r>
            <a:r>
              <a:rPr lang="ja-JP" altLang="en-US" b="1" dirty="0"/>
              <a:t>→</a:t>
            </a:r>
            <a:r>
              <a:rPr lang="ja-JP" altLang="ja-JP" b="1" dirty="0"/>
              <a:t>直近の決算期</a:t>
            </a:r>
            <a:r>
              <a:rPr lang="ja-JP" altLang="en-US" b="1" dirty="0"/>
              <a:t>、</a:t>
            </a:r>
            <a:endParaRPr lang="en-US" altLang="ja-JP" b="1" dirty="0"/>
          </a:p>
          <a:p>
            <a:pPr lvl="0"/>
            <a:r>
              <a:rPr lang="ja-JP" altLang="en-US" b="1" dirty="0">
                <a:solidFill>
                  <a:srgbClr val="0070C0"/>
                </a:solidFill>
              </a:rPr>
              <a:t>                                          </a:t>
            </a:r>
            <a:r>
              <a:rPr lang="ja-JP" altLang="ja-JP" b="1" dirty="0">
                <a:solidFill>
                  <a:srgbClr val="0070C0"/>
                </a:solidFill>
              </a:rPr>
              <a:t>元職</a:t>
            </a:r>
            <a:r>
              <a:rPr lang="ja-JP" altLang="ja-JP" b="1" dirty="0"/>
              <a:t>の場合</a:t>
            </a:r>
            <a:r>
              <a:rPr lang="ja-JP" altLang="en-US" b="1" dirty="0"/>
              <a:t>→</a:t>
            </a:r>
            <a:r>
              <a:rPr lang="ja-JP" altLang="ja-JP" b="1" dirty="0"/>
              <a:t>社長退任時の決算期</a:t>
            </a:r>
            <a:r>
              <a:rPr lang="ja-JP" altLang="en-US" b="1" dirty="0"/>
              <a:t>を記入（</a:t>
            </a:r>
            <a:r>
              <a:rPr lang="ja-JP" altLang="ja-JP" b="1" dirty="0"/>
              <a:t>先例者も同様</a:t>
            </a:r>
            <a:r>
              <a:rPr lang="ja-JP" altLang="en-US" b="1" dirty="0"/>
              <a:t>）</a:t>
            </a:r>
            <a:endParaRPr lang="ja-JP" altLang="ja-JP" b="1" dirty="0"/>
          </a:p>
          <a:p>
            <a:endParaRPr kumimoji="1" lang="ja-JP" altLang="en-US" b="1" dirty="0"/>
          </a:p>
        </p:txBody>
      </p:sp>
      <p:sp>
        <p:nvSpPr>
          <p:cNvPr id="6" name="正方形/長方形 5"/>
          <p:cNvSpPr/>
          <p:nvPr/>
        </p:nvSpPr>
        <p:spPr>
          <a:xfrm>
            <a:off x="755576" y="476672"/>
            <a:ext cx="7776864" cy="502177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5636536" y="57963"/>
            <a:ext cx="2998379" cy="4787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ＭＳ ゴシック" pitchFamily="49" charset="-128"/>
                <a:ea typeface="ＭＳ ゴシック" pitchFamily="49" charset="-128"/>
              </a:rPr>
              <a:t>（</a:t>
            </a:r>
            <a:r>
              <a:rPr lang="en-US" altLang="ja-JP" sz="1600" dirty="0">
                <a:latin typeface="ＭＳ ゴシック" pitchFamily="49" charset="-128"/>
                <a:ea typeface="ＭＳ ゴシック" pitchFamily="49" charset="-128"/>
              </a:rPr>
              <a:t>※</a:t>
            </a:r>
            <a:r>
              <a:rPr lang="ja-JP" altLang="en-US" sz="1600" dirty="0">
                <a:latin typeface="ＭＳ ゴシック" pitchFamily="49" charset="-128"/>
                <a:ea typeface="ＭＳ ゴシック" pitchFamily="49" charset="-128"/>
              </a:rPr>
              <a:t>叙勲申請時のみ作成）</a:t>
            </a:r>
          </a:p>
        </p:txBody>
      </p:sp>
      <p:sp>
        <p:nvSpPr>
          <p:cNvPr id="8" name="スライド番号プレースホルダー 7"/>
          <p:cNvSpPr>
            <a:spLocks noGrp="1"/>
          </p:cNvSpPr>
          <p:nvPr>
            <p:ph type="sldNum" sz="quarter" idx="12"/>
          </p:nvPr>
        </p:nvSpPr>
        <p:spPr/>
        <p:txBody>
          <a:bodyPr/>
          <a:lstStyle/>
          <a:p>
            <a:fld id="{D9550142-B990-490A-A107-ED7302A7FD52}" type="slidenum">
              <a:rPr kumimoji="1" lang="ja-JP" altLang="en-US" smtClean="0"/>
              <a:t>24</a:t>
            </a:fld>
            <a:endParaRPr kumimoji="1" lang="ja-JP" altLang="en-US" dirty="0"/>
          </a:p>
        </p:txBody>
      </p:sp>
      <p:sp>
        <p:nvSpPr>
          <p:cNvPr id="2" name="吹き出し: 四角形 1">
            <a:extLst>
              <a:ext uri="{FF2B5EF4-FFF2-40B4-BE49-F238E27FC236}">
                <a16:creationId xmlns:a16="http://schemas.microsoft.com/office/drawing/2014/main" id="{4BBB6E93-1578-6835-E184-28641DB759FA}"/>
              </a:ext>
            </a:extLst>
          </p:cNvPr>
          <p:cNvSpPr/>
          <p:nvPr/>
        </p:nvSpPr>
        <p:spPr>
          <a:xfrm>
            <a:off x="5868144" y="764704"/>
            <a:ext cx="1656184" cy="288032"/>
          </a:xfrm>
          <a:prstGeom prst="wedgeRectCallout">
            <a:avLst>
              <a:gd name="adj1" fmla="val -57809"/>
              <a:gd name="adj2" fmla="val 8025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Word</a:t>
            </a:r>
            <a:r>
              <a:rPr kumimoji="1" lang="ja-JP" altLang="en-US" sz="1000" dirty="0">
                <a:solidFill>
                  <a:schemeClr val="tx1"/>
                </a:solidFill>
              </a:rPr>
              <a:t>、</a:t>
            </a:r>
            <a:r>
              <a:rPr kumimoji="1" lang="en-US" altLang="ja-JP" sz="1000" dirty="0">
                <a:solidFill>
                  <a:schemeClr val="tx1"/>
                </a:solidFill>
              </a:rPr>
              <a:t>Excel</a:t>
            </a:r>
            <a:r>
              <a:rPr kumimoji="1" lang="ja-JP" altLang="en-US" sz="1000" dirty="0">
                <a:solidFill>
                  <a:schemeClr val="tx1"/>
                </a:solidFill>
              </a:rPr>
              <a:t>どちらでも可</a:t>
            </a:r>
            <a:endParaRPr kumimoji="1" lang="ja-JP" altLang="en-US" sz="1000" dirty="0"/>
          </a:p>
        </p:txBody>
      </p:sp>
    </p:spTree>
    <p:extLst>
      <p:ext uri="{BB962C8B-B14F-4D97-AF65-F5344CB8AC3E}">
        <p14:creationId xmlns:p14="http://schemas.microsoft.com/office/powerpoint/2010/main" val="3422659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0622"/>
            <a:ext cx="7740352" cy="706090"/>
          </a:xfrm>
        </p:spPr>
        <p:txBody>
          <a:bodyPr>
            <a:normAutofit/>
          </a:bodyPr>
          <a:lstStyle/>
          <a:p>
            <a:pPr algn="ctr"/>
            <a:r>
              <a:rPr lang="en-US" altLang="ja-JP" sz="3200" b="1" dirty="0">
                <a:latin typeface="ＭＳ ゴシック" pitchFamily="49" charset="-128"/>
                <a:ea typeface="ＭＳ ゴシック" pitchFamily="49" charset="-128"/>
              </a:rPr>
              <a:t>(19)</a:t>
            </a:r>
            <a:r>
              <a:rPr kumimoji="1" lang="ja-JP" altLang="en-US" sz="3200" b="1" dirty="0">
                <a:solidFill>
                  <a:schemeClr val="tx1"/>
                </a:solidFill>
                <a:latin typeface="ＭＳ ゴシック" pitchFamily="49" charset="-128"/>
                <a:ea typeface="ＭＳ ゴシック" pitchFamily="49" charset="-128"/>
              </a:rPr>
              <a:t>受章環境事案作成に係る注意事項</a:t>
            </a:r>
          </a:p>
        </p:txBody>
      </p:sp>
      <p:sp>
        <p:nvSpPr>
          <p:cNvPr id="3" name="コンテンツ プレースホルダー 2"/>
          <p:cNvSpPr>
            <a:spLocks noGrp="1"/>
          </p:cNvSpPr>
          <p:nvPr>
            <p:ph idx="1"/>
          </p:nvPr>
        </p:nvSpPr>
        <p:spPr>
          <a:xfrm>
            <a:off x="395536" y="476672"/>
            <a:ext cx="8568952" cy="6336704"/>
          </a:xfrm>
        </p:spPr>
        <p:txBody>
          <a:bodyPr>
            <a:noAutofit/>
          </a:bodyPr>
          <a:lstStyle/>
          <a:p>
            <a:pPr marL="0" indent="0" algn="ctr">
              <a:buNone/>
            </a:pPr>
            <a:endParaRPr lang="en-US" altLang="ja-JP" sz="2200" u="sng" dirty="0">
              <a:solidFill>
                <a:srgbClr val="FF0000"/>
              </a:solidFill>
              <a:latin typeface="+mn-ea"/>
            </a:endParaRPr>
          </a:p>
          <a:p>
            <a:pPr marL="0" indent="0">
              <a:buNone/>
            </a:pPr>
            <a:r>
              <a:rPr lang="ja-JP" altLang="en-US" sz="2200" dirty="0">
                <a:latin typeface="+mn-ea"/>
              </a:rPr>
              <a:t>●候補者及び候補者の属する企業や団体等において、事件や </a:t>
            </a:r>
            <a:endParaRPr lang="en-US" altLang="ja-JP" sz="2200" dirty="0">
              <a:latin typeface="+mn-ea"/>
            </a:endParaRPr>
          </a:p>
          <a:p>
            <a:pPr marL="0" indent="0">
              <a:buNone/>
            </a:pPr>
            <a:r>
              <a:rPr lang="en-US" altLang="ja-JP" sz="2200" dirty="0">
                <a:latin typeface="+mn-ea"/>
              </a:rPr>
              <a:t> </a:t>
            </a:r>
            <a:r>
              <a:rPr lang="ja-JP" altLang="en-US" sz="2200" dirty="0">
                <a:latin typeface="+mn-ea"/>
              </a:rPr>
              <a:t>　事故等によりトラブル等が無いか確認。ある又はあった場合、</a:t>
            </a:r>
            <a:endParaRPr lang="en-US" altLang="ja-JP" sz="2200" dirty="0">
              <a:latin typeface="+mn-ea"/>
            </a:endParaRPr>
          </a:p>
          <a:p>
            <a:pPr marL="0" indent="0">
              <a:buNone/>
            </a:pPr>
            <a:r>
              <a:rPr lang="en-US" altLang="ja-JP" sz="2200" dirty="0">
                <a:latin typeface="+mn-ea"/>
              </a:rPr>
              <a:t> </a:t>
            </a:r>
            <a:r>
              <a:rPr lang="ja-JP" altLang="en-US" sz="2200" dirty="0">
                <a:latin typeface="+mn-ea"/>
              </a:rPr>
              <a:t>　どのような状況、結果となったのかを記載</a:t>
            </a:r>
            <a:endParaRPr lang="en-US" altLang="ja-JP" sz="2200" dirty="0">
              <a:latin typeface="+mn-ea"/>
            </a:endParaRPr>
          </a:p>
          <a:p>
            <a:pPr marL="0" indent="0">
              <a:spcBef>
                <a:spcPts val="0"/>
              </a:spcBef>
              <a:buNone/>
            </a:pPr>
            <a:r>
              <a:rPr lang="ja-JP" altLang="en-US" sz="2200" dirty="0">
                <a:latin typeface="+mn-ea"/>
              </a:rPr>
              <a:t>　　　</a:t>
            </a:r>
            <a:r>
              <a:rPr lang="en-US" altLang="ja-JP" sz="1800" dirty="0">
                <a:latin typeface="+mn-ea"/>
              </a:rPr>
              <a:t>※</a:t>
            </a:r>
            <a:r>
              <a:rPr lang="ja-JP" altLang="en-US" sz="1800" dirty="0">
                <a:latin typeface="+mn-ea"/>
              </a:rPr>
              <a:t>資料１に明記した事案例を参考</a:t>
            </a:r>
            <a:endParaRPr lang="en-US" altLang="ja-JP" sz="1800" dirty="0">
              <a:latin typeface="+mn-ea"/>
            </a:endParaRPr>
          </a:p>
          <a:p>
            <a:pPr marL="0" indent="0">
              <a:buNone/>
            </a:pPr>
            <a:endParaRPr lang="en-US" altLang="ja-JP" sz="2200" dirty="0">
              <a:latin typeface="+mn-ea"/>
            </a:endParaRPr>
          </a:p>
          <a:p>
            <a:pPr marL="0" indent="0">
              <a:buNone/>
            </a:pPr>
            <a:r>
              <a:rPr lang="ja-JP" altLang="en-US" sz="2200" dirty="0">
                <a:latin typeface="+mn-ea"/>
              </a:rPr>
              <a:t>●候補者の企業又は団体の長の期間のみでなく、役員就任</a:t>
            </a:r>
            <a:endParaRPr lang="en-US" altLang="ja-JP" sz="2200" dirty="0">
              <a:latin typeface="+mn-ea"/>
            </a:endParaRPr>
          </a:p>
          <a:p>
            <a:pPr marL="0" indent="0">
              <a:buNone/>
            </a:pPr>
            <a:r>
              <a:rPr lang="en-US" altLang="ja-JP" sz="2200" dirty="0">
                <a:latin typeface="+mn-ea"/>
              </a:rPr>
              <a:t>  </a:t>
            </a:r>
            <a:r>
              <a:rPr lang="ja-JP" altLang="en-US" sz="2200" dirty="0">
                <a:latin typeface="+mn-ea"/>
              </a:rPr>
              <a:t>から現在、社外取締役等まで広範囲を対象に事案を要確認</a:t>
            </a:r>
            <a:endParaRPr lang="en-US" altLang="ja-JP" sz="2200" dirty="0">
              <a:latin typeface="+mn-ea"/>
            </a:endParaRPr>
          </a:p>
          <a:p>
            <a:pPr marL="0" indent="0">
              <a:buNone/>
            </a:pPr>
            <a:endParaRPr lang="en-US" altLang="ja-JP" sz="2200" dirty="0">
              <a:latin typeface="+mn-ea"/>
            </a:endParaRPr>
          </a:p>
          <a:p>
            <a:pPr marL="0" indent="0">
              <a:buNone/>
            </a:pPr>
            <a:r>
              <a:rPr lang="ja-JP" altLang="en-US" sz="2200" dirty="0">
                <a:latin typeface="+mn-ea"/>
              </a:rPr>
              <a:t>●特に係争中の案件がある場合は、候補者との関係の有無に</a:t>
            </a:r>
            <a:endParaRPr lang="en-US" altLang="ja-JP" sz="2200" dirty="0">
              <a:latin typeface="+mn-ea"/>
            </a:endParaRPr>
          </a:p>
          <a:p>
            <a:pPr marL="0" indent="0">
              <a:buNone/>
            </a:pPr>
            <a:r>
              <a:rPr lang="en-US" altLang="ja-JP" sz="2200" dirty="0">
                <a:latin typeface="+mn-ea"/>
              </a:rPr>
              <a:t> </a:t>
            </a:r>
            <a:r>
              <a:rPr lang="ja-JP" altLang="en-US" sz="2200" dirty="0">
                <a:latin typeface="+mn-ea"/>
              </a:rPr>
              <a:t>　係わらず登録を行った方が良い。過去、社外取締役を行って</a:t>
            </a:r>
            <a:endParaRPr lang="en-US" altLang="ja-JP" sz="2200" dirty="0">
              <a:latin typeface="+mn-ea"/>
            </a:endParaRPr>
          </a:p>
          <a:p>
            <a:pPr marL="0" indent="0">
              <a:buNone/>
            </a:pPr>
            <a:r>
              <a:rPr lang="en-US" altLang="ja-JP" sz="2200" dirty="0">
                <a:latin typeface="+mn-ea"/>
              </a:rPr>
              <a:t> </a:t>
            </a:r>
            <a:r>
              <a:rPr lang="ja-JP" altLang="en-US" sz="2200" dirty="0">
                <a:latin typeface="+mn-ea"/>
              </a:rPr>
              <a:t>　いる会社の不祥事で、先送りさせられたケースもあり</a:t>
            </a:r>
            <a:endParaRPr lang="en-US" altLang="ja-JP" sz="2200" dirty="0">
              <a:latin typeface="+mn-ea"/>
            </a:endParaRPr>
          </a:p>
          <a:p>
            <a:pPr marL="0" indent="0">
              <a:buNone/>
            </a:pPr>
            <a:endParaRPr lang="en-US" altLang="ja-JP" sz="2200" dirty="0">
              <a:latin typeface="+mn-ea"/>
            </a:endParaRPr>
          </a:p>
          <a:p>
            <a:pPr marL="0" indent="0">
              <a:buNone/>
            </a:pPr>
            <a:r>
              <a:rPr lang="ja-JP" altLang="en-US" sz="2200" dirty="0">
                <a:latin typeface="+mn-ea"/>
              </a:rPr>
              <a:t>●工場での事故による社員への補償問題や訴訟への発展の有無、</a:t>
            </a:r>
            <a:endParaRPr lang="en-US" altLang="ja-JP" sz="2200" dirty="0">
              <a:latin typeface="+mn-ea"/>
            </a:endParaRPr>
          </a:p>
          <a:p>
            <a:pPr marL="0" indent="0">
              <a:buNone/>
            </a:pPr>
            <a:r>
              <a:rPr lang="ja-JP" altLang="en-US" sz="2200" dirty="0">
                <a:latin typeface="+mn-ea"/>
              </a:rPr>
              <a:t>　社員の不祥事による刑罰等の状況は、懲戒免職していても要確認</a:t>
            </a:r>
            <a:endParaRPr lang="en-US" altLang="ja-JP" sz="2200" dirty="0">
              <a:latin typeface="+mn-ea"/>
            </a:endParaRPr>
          </a:p>
          <a:p>
            <a:pPr marL="0" indent="0">
              <a:buNone/>
            </a:pPr>
            <a:r>
              <a:rPr lang="ja-JP" altLang="en-US" sz="2200" dirty="0">
                <a:latin typeface="+mn-ea"/>
              </a:rPr>
              <a:t>　　</a:t>
            </a:r>
            <a:endParaRPr lang="en-US" altLang="ja-JP" sz="2200" dirty="0">
              <a:latin typeface="+mn-ea"/>
            </a:endParaRPr>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25</a:t>
            </a:fld>
            <a:endParaRPr kumimoji="1" lang="ja-JP" altLang="en-US"/>
          </a:p>
        </p:txBody>
      </p:sp>
    </p:spTree>
    <p:extLst>
      <p:ext uri="{BB962C8B-B14F-4D97-AF65-F5344CB8AC3E}">
        <p14:creationId xmlns:p14="http://schemas.microsoft.com/office/powerpoint/2010/main" val="72891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547664" y="66368"/>
            <a:ext cx="6102423" cy="476672"/>
          </a:xfrm>
          <a:prstGeom prst="rect">
            <a:avLst/>
          </a:prstGeom>
        </p:spPr>
        <p:txBody>
          <a:bodyP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ＭＳ ゴシック" pitchFamily="49" charset="-128"/>
                <a:ea typeface="ＭＳ ゴシック" pitchFamily="49" charset="-128"/>
              </a:rPr>
              <a:t>(20)</a:t>
            </a:r>
            <a:r>
              <a:rPr lang="ja-JP" altLang="en-US" sz="3200" b="1" dirty="0">
                <a:latin typeface="ＭＳ ゴシック" pitchFamily="49" charset="-128"/>
                <a:ea typeface="ＭＳ ゴシック" pitchFamily="49" charset="-128"/>
              </a:rPr>
              <a:t>功績の概念図（ポンチ絵）</a:t>
            </a:r>
            <a:endParaRPr lang="ja-JP" altLang="en-US" sz="1200" dirty="0">
              <a:latin typeface="ＭＳ ゴシック" pitchFamily="49" charset="-128"/>
              <a:ea typeface="ＭＳ ゴシック" pitchFamily="49" charset="-128"/>
            </a:endParaRPr>
          </a:p>
        </p:txBody>
      </p:sp>
      <p:sp>
        <p:nvSpPr>
          <p:cNvPr id="7" name="テキスト ボックス 6"/>
          <p:cNvSpPr txBox="1"/>
          <p:nvPr/>
        </p:nvSpPr>
        <p:spPr>
          <a:xfrm>
            <a:off x="179512" y="5805264"/>
            <a:ext cx="8208912" cy="954107"/>
          </a:xfrm>
          <a:prstGeom prst="rect">
            <a:avLst/>
          </a:prstGeom>
          <a:noFill/>
        </p:spPr>
        <p:txBody>
          <a:bodyPr wrap="square" rtlCol="0">
            <a:spAutoFit/>
          </a:bodyPr>
          <a:lstStyle/>
          <a:p>
            <a:r>
              <a:rPr kumimoji="1" lang="ja-JP" altLang="en-US" sz="2000" b="1" dirty="0"/>
              <a:t>●功績調書の概要版として、表や図を入れて見やすく簡潔にまとめる</a:t>
            </a:r>
            <a:endParaRPr kumimoji="1" lang="en-US" altLang="ja-JP" sz="2000" b="1" dirty="0"/>
          </a:p>
          <a:p>
            <a:r>
              <a:rPr kumimoji="1" lang="ja-JP" altLang="en-US" sz="1600" b="1" dirty="0"/>
              <a:t>　（褒章、旭双、旭小、旭中は原則１枚、重光章は４～５枚、大綬章は８枚目安）</a:t>
            </a:r>
            <a:endParaRPr lang="en-US" altLang="ja-JP" sz="1600" b="1" dirty="0"/>
          </a:p>
          <a:p>
            <a:r>
              <a:rPr lang="ja-JP" altLang="en-US" sz="2000" b="1" dirty="0"/>
              <a:t>●功績</a:t>
            </a:r>
            <a:r>
              <a:rPr kumimoji="1" lang="ja-JP" altLang="en-US" sz="2000" b="1" dirty="0"/>
              <a:t>調書の記載順に作成</a:t>
            </a:r>
            <a:r>
              <a:rPr kumimoji="1" lang="ja-JP" altLang="en-US" sz="1600" b="1" u="sng" dirty="0">
                <a:solidFill>
                  <a:srgbClr val="FF0000"/>
                </a:solidFill>
              </a:rPr>
              <a:t>（</a:t>
            </a:r>
            <a:r>
              <a:rPr kumimoji="1" lang="en-US" altLang="ja-JP" sz="1600" b="1" u="sng" dirty="0">
                <a:solidFill>
                  <a:srgbClr val="FF0000"/>
                </a:solidFill>
              </a:rPr>
              <a:t>※</a:t>
            </a:r>
            <a:r>
              <a:rPr kumimoji="1" lang="ja-JP" altLang="en-US" sz="1600" b="1" u="sng" dirty="0">
                <a:solidFill>
                  <a:srgbClr val="FF0000"/>
                </a:solidFill>
              </a:rPr>
              <a:t>功績調書に書かれていないことは原則記入しない）</a:t>
            </a: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26</a:t>
            </a:fld>
            <a:endParaRPr kumimoji="1" lang="ja-JP" altLang="en-US"/>
          </a:p>
        </p:txBody>
      </p:sp>
      <p:pic>
        <p:nvPicPr>
          <p:cNvPr id="3" name="図 2">
            <a:extLst>
              <a:ext uri="{FF2B5EF4-FFF2-40B4-BE49-F238E27FC236}">
                <a16:creationId xmlns:a16="http://schemas.microsoft.com/office/drawing/2014/main" id="{5742B623-DCF9-4826-993C-D297389CBD51}"/>
              </a:ext>
            </a:extLst>
          </p:cNvPr>
          <p:cNvPicPr>
            <a:picLocks noChangeAspect="1"/>
          </p:cNvPicPr>
          <p:nvPr/>
        </p:nvPicPr>
        <p:blipFill>
          <a:blip r:embed="rId3"/>
          <a:stretch>
            <a:fillRect/>
          </a:stretch>
        </p:blipFill>
        <p:spPr>
          <a:xfrm>
            <a:off x="863588" y="606790"/>
            <a:ext cx="7416824" cy="5134724"/>
          </a:xfrm>
          <a:prstGeom prst="rect">
            <a:avLst/>
          </a:prstGeom>
        </p:spPr>
      </p:pic>
    </p:spTree>
    <p:extLst>
      <p:ext uri="{BB962C8B-B14F-4D97-AF65-F5344CB8AC3E}">
        <p14:creationId xmlns:p14="http://schemas.microsoft.com/office/powerpoint/2010/main" val="1087801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827584" y="68473"/>
            <a:ext cx="6102423" cy="476672"/>
          </a:xfrm>
          <a:prstGeom prst="rect">
            <a:avLst/>
          </a:prstGeom>
        </p:spPr>
        <p:txBody>
          <a:bodyP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ＭＳ ゴシック" pitchFamily="49" charset="-128"/>
                <a:ea typeface="ＭＳ ゴシック" pitchFamily="49" charset="-128"/>
              </a:rPr>
              <a:t>(21)</a:t>
            </a:r>
            <a:r>
              <a:rPr lang="ja-JP" altLang="en-US" sz="3200" b="1" dirty="0">
                <a:latin typeface="ＭＳ ゴシック" pitchFamily="49" charset="-128"/>
                <a:ea typeface="ＭＳ ゴシック" pitchFamily="49" charset="-128"/>
              </a:rPr>
              <a:t>業務分担表及び線表</a:t>
            </a:r>
            <a:endParaRPr lang="en-US" altLang="ja-JP" sz="3200" b="1" dirty="0">
              <a:latin typeface="ＭＳ ゴシック" pitchFamily="49" charset="-128"/>
              <a:ea typeface="ＭＳ ゴシック" pitchFamily="49" charset="-128"/>
            </a:endParaRPr>
          </a:p>
          <a:p>
            <a:endParaRPr lang="ja-JP" altLang="en-US" sz="1200" dirty="0">
              <a:latin typeface="ＭＳ ゴシック" pitchFamily="49" charset="-128"/>
              <a:ea typeface="ＭＳ ゴシック" pitchFamily="49" charset="-128"/>
            </a:endParaRPr>
          </a:p>
        </p:txBody>
      </p:sp>
      <p:sp>
        <p:nvSpPr>
          <p:cNvPr id="7" name="テキスト ボックス 6"/>
          <p:cNvSpPr txBox="1"/>
          <p:nvPr/>
        </p:nvSpPr>
        <p:spPr>
          <a:xfrm>
            <a:off x="360040" y="5345921"/>
            <a:ext cx="8604448" cy="1323439"/>
          </a:xfrm>
          <a:prstGeom prst="rect">
            <a:avLst/>
          </a:prstGeom>
          <a:noFill/>
        </p:spPr>
        <p:txBody>
          <a:bodyPr wrap="square" rtlCol="0">
            <a:spAutoFit/>
          </a:bodyPr>
          <a:lstStyle/>
          <a:p>
            <a:r>
              <a:rPr lang="ja-JP" altLang="en-US" sz="1600" b="1" dirty="0"/>
              <a:t>●申立役職が副社長や副会長等の候補者を推薦の場合のみ作成。</a:t>
            </a:r>
            <a:endParaRPr lang="en-US" altLang="ja-JP" sz="1600" b="1" dirty="0"/>
          </a:p>
          <a:p>
            <a:r>
              <a:rPr lang="ja-JP" altLang="en-US" sz="1600" b="1" dirty="0"/>
              <a:t>●候補者と同時期に就任していた者及び候補者の前後に就任していた者を記載</a:t>
            </a:r>
            <a:endParaRPr lang="en-US" altLang="ja-JP" sz="1600" b="1" dirty="0"/>
          </a:p>
          <a:p>
            <a:r>
              <a:rPr lang="ja-JP" altLang="en-US" sz="1600" b="1" dirty="0"/>
              <a:t>　　（役割が重なっていないことを確認するため）</a:t>
            </a:r>
          </a:p>
          <a:p>
            <a:r>
              <a:rPr lang="ja-JP" altLang="en-US" sz="1600" b="1" dirty="0"/>
              <a:t>●社長（団体会長）については、副社長（団体副会長）の欄に記載した者と同時期の者を記載。</a:t>
            </a:r>
            <a:endParaRPr lang="en-US" altLang="ja-JP" sz="1600" b="1" dirty="0"/>
          </a:p>
          <a:p>
            <a:endParaRPr kumimoji="1" lang="ja-JP" altLang="en-US" sz="1600" b="1" dirty="0"/>
          </a:p>
        </p:txBody>
      </p:sp>
      <p:sp>
        <p:nvSpPr>
          <p:cNvPr id="12" name="正方形/長方形 11"/>
          <p:cNvSpPr/>
          <p:nvPr/>
        </p:nvSpPr>
        <p:spPr>
          <a:xfrm>
            <a:off x="251520" y="476672"/>
            <a:ext cx="8568952" cy="475252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タイトル 1"/>
          <p:cNvSpPr txBox="1">
            <a:spLocks/>
          </p:cNvSpPr>
          <p:nvPr/>
        </p:nvSpPr>
        <p:spPr>
          <a:xfrm>
            <a:off x="5796136" y="66368"/>
            <a:ext cx="3275856" cy="4787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ＭＳ ゴシック" pitchFamily="49" charset="-128"/>
                <a:ea typeface="ＭＳ ゴシック" pitchFamily="49" charset="-128"/>
              </a:rPr>
              <a:t>（</a:t>
            </a:r>
            <a:r>
              <a:rPr lang="en-US" altLang="ja-JP" sz="1600" dirty="0">
                <a:latin typeface="ＭＳ ゴシック" pitchFamily="49" charset="-128"/>
                <a:ea typeface="ＭＳ ゴシック" pitchFamily="49" charset="-128"/>
              </a:rPr>
              <a:t>※</a:t>
            </a:r>
            <a:r>
              <a:rPr lang="ja-JP" altLang="en-US" sz="1600" dirty="0">
                <a:latin typeface="ＭＳ ゴシック" pitchFamily="49" charset="-128"/>
                <a:ea typeface="ＭＳ ゴシック" pitchFamily="49" charset="-128"/>
              </a:rPr>
              <a:t>副社長や副会長等推薦のみ）</a:t>
            </a: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27</a:t>
            </a:fld>
            <a:endParaRPr kumimoji="1" lang="ja-JP" altLang="en-US"/>
          </a:p>
        </p:txBody>
      </p:sp>
      <p:pic>
        <p:nvPicPr>
          <p:cNvPr id="3" name="図 2"/>
          <p:cNvPicPr>
            <a:picLocks noChangeAspect="1"/>
          </p:cNvPicPr>
          <p:nvPr/>
        </p:nvPicPr>
        <p:blipFill>
          <a:blip r:embed="rId2"/>
          <a:stretch>
            <a:fillRect/>
          </a:stretch>
        </p:blipFill>
        <p:spPr>
          <a:xfrm>
            <a:off x="323528" y="545145"/>
            <a:ext cx="8326760" cy="4684056"/>
          </a:xfrm>
          <a:prstGeom prst="rect">
            <a:avLst/>
          </a:prstGeom>
        </p:spPr>
      </p:pic>
    </p:spTree>
    <p:extLst>
      <p:ext uri="{BB962C8B-B14F-4D97-AF65-F5344CB8AC3E}">
        <p14:creationId xmlns:p14="http://schemas.microsoft.com/office/powerpoint/2010/main" val="679834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724128" y="504056"/>
            <a:ext cx="3240360" cy="836712"/>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ＭＳ ゴシック" pitchFamily="49" charset="-128"/>
                <a:ea typeface="ＭＳ ゴシック" pitchFamily="49" charset="-128"/>
              </a:rPr>
              <a:t>(24)</a:t>
            </a:r>
            <a:r>
              <a:rPr lang="ja-JP" altLang="en-US" sz="3200" b="1" dirty="0">
                <a:latin typeface="ＭＳ ゴシック" pitchFamily="49" charset="-128"/>
                <a:ea typeface="ＭＳ ゴシック" pitchFamily="49" charset="-128"/>
              </a:rPr>
              <a:t>功績概要</a:t>
            </a:r>
            <a:endParaRPr lang="ja-JP" altLang="en-US" sz="1800" dirty="0">
              <a:latin typeface="ＭＳ ゴシック" pitchFamily="49" charset="-128"/>
              <a:ea typeface="ＭＳ ゴシック" pitchFamily="49" charset="-128"/>
            </a:endParaRPr>
          </a:p>
        </p:txBody>
      </p:sp>
      <p:sp>
        <p:nvSpPr>
          <p:cNvPr id="5" name="テキスト ボックス 4"/>
          <p:cNvSpPr txBox="1"/>
          <p:nvPr/>
        </p:nvSpPr>
        <p:spPr>
          <a:xfrm>
            <a:off x="6084168" y="1759456"/>
            <a:ext cx="3096344" cy="2308324"/>
          </a:xfrm>
          <a:prstGeom prst="rect">
            <a:avLst/>
          </a:prstGeom>
          <a:noFill/>
        </p:spPr>
        <p:txBody>
          <a:bodyPr wrap="square" rtlCol="0">
            <a:spAutoFit/>
          </a:bodyPr>
          <a:lstStyle/>
          <a:p>
            <a:r>
              <a:rPr lang="ja-JP" altLang="en-US" sz="2400" b="1" dirty="0"/>
              <a:t>●</a:t>
            </a:r>
            <a:r>
              <a:rPr lang="ja-JP" altLang="en-US" sz="2400" dirty="0"/>
              <a:t>ページ番号付与</a:t>
            </a:r>
            <a:endParaRPr lang="en-US" altLang="ja-JP" sz="2400" dirty="0"/>
          </a:p>
          <a:p>
            <a:endParaRPr lang="en-US" altLang="ja-JP" sz="2400" dirty="0"/>
          </a:p>
          <a:p>
            <a:r>
              <a:rPr lang="ja-JP" altLang="en-US" sz="2400" b="1" dirty="0"/>
              <a:t>● </a:t>
            </a:r>
            <a:r>
              <a:rPr lang="ja-JP" altLang="en-US" sz="2400" dirty="0"/>
              <a:t>１～２枚にまとめる</a:t>
            </a:r>
          </a:p>
          <a:p>
            <a:endParaRPr kumimoji="1" lang="en-US" altLang="ja-JP" sz="2400" dirty="0"/>
          </a:p>
          <a:p>
            <a:r>
              <a:rPr lang="ja-JP" altLang="en-US" sz="2400" b="1" dirty="0"/>
              <a:t>●</a:t>
            </a:r>
            <a:r>
              <a:rPr lang="ja-JP" altLang="en-US" sz="2400" dirty="0"/>
              <a:t>功績調書の</a:t>
            </a:r>
            <a:endParaRPr lang="en-US" altLang="ja-JP" sz="2400" dirty="0"/>
          </a:p>
          <a:p>
            <a:r>
              <a:rPr lang="en-US" altLang="ja-JP" sz="2400" dirty="0"/>
              <a:t>    </a:t>
            </a:r>
            <a:r>
              <a:rPr lang="ja-JP" altLang="en-US" sz="2400" dirty="0"/>
              <a:t>概要版として作成</a:t>
            </a:r>
            <a:endParaRPr lang="en-US" altLang="ja-JP" sz="2400" dirty="0"/>
          </a:p>
        </p:txBody>
      </p:sp>
      <p:sp>
        <p:nvSpPr>
          <p:cNvPr id="6" name="正方形/長方形 5"/>
          <p:cNvSpPr/>
          <p:nvPr/>
        </p:nvSpPr>
        <p:spPr>
          <a:xfrm>
            <a:off x="107504" y="44624"/>
            <a:ext cx="5832648" cy="66967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5524636" cy="5976664"/>
          </a:xfrm>
          <a:prstGeom prst="rect">
            <a:avLst/>
          </a:prstGeom>
        </p:spPr>
      </p:pic>
      <p:sp>
        <p:nvSpPr>
          <p:cNvPr id="10" name="タイトル 1"/>
          <p:cNvSpPr txBox="1">
            <a:spLocks/>
          </p:cNvSpPr>
          <p:nvPr/>
        </p:nvSpPr>
        <p:spPr>
          <a:xfrm>
            <a:off x="6372200" y="980728"/>
            <a:ext cx="2998379" cy="4787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rgbClr val="FF0000"/>
                </a:solidFill>
                <a:latin typeface="ＭＳ ゴシック" pitchFamily="49" charset="-128"/>
                <a:ea typeface="ＭＳ ゴシック" pitchFamily="49" charset="-128"/>
              </a:rPr>
              <a:t>（</a:t>
            </a:r>
            <a:r>
              <a:rPr lang="en-US" altLang="ja-JP" sz="1600" dirty="0">
                <a:solidFill>
                  <a:srgbClr val="FF0000"/>
                </a:solidFill>
                <a:latin typeface="ＭＳ ゴシック" pitchFamily="49" charset="-128"/>
                <a:ea typeface="ＭＳ ゴシック" pitchFamily="49" charset="-128"/>
              </a:rPr>
              <a:t>※</a:t>
            </a:r>
            <a:r>
              <a:rPr lang="ja-JP" altLang="en-US" sz="1600" dirty="0">
                <a:solidFill>
                  <a:srgbClr val="FF0000"/>
                </a:solidFill>
                <a:latin typeface="ＭＳ ゴシック" pitchFamily="49" charset="-128"/>
                <a:ea typeface="ＭＳ ゴシック" pitchFamily="49" charset="-128"/>
              </a:rPr>
              <a:t>藍綬褒章のみ）</a:t>
            </a:r>
          </a:p>
        </p:txBody>
      </p:sp>
      <p:sp>
        <p:nvSpPr>
          <p:cNvPr id="11" name="スライド番号プレースホルダー 1"/>
          <p:cNvSpPr txBox="1">
            <a:spLocks/>
          </p:cNvSpPr>
          <p:nvPr/>
        </p:nvSpPr>
        <p:spPr>
          <a:xfrm>
            <a:off x="1043608" y="633112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solidFill>
                  <a:schemeClr val="tx1"/>
                </a:solidFill>
              </a:rPr>
              <a:t>１</a:t>
            </a: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28</a:t>
            </a:fld>
            <a:endParaRPr kumimoji="1" lang="ja-JP" altLang="en-US"/>
          </a:p>
        </p:txBody>
      </p:sp>
    </p:spTree>
    <p:extLst>
      <p:ext uri="{BB962C8B-B14F-4D97-AF65-F5344CB8AC3E}">
        <p14:creationId xmlns:p14="http://schemas.microsoft.com/office/powerpoint/2010/main" val="301367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047788" y="3140968"/>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grpSp>
        <p:nvGrpSpPr>
          <p:cNvPr id="4" name="グループ化 3"/>
          <p:cNvGrpSpPr/>
          <p:nvPr/>
        </p:nvGrpSpPr>
        <p:grpSpPr>
          <a:xfrm>
            <a:off x="1259632" y="4221088"/>
            <a:ext cx="6840760" cy="2080349"/>
            <a:chOff x="1139265" y="4241222"/>
            <a:chExt cx="6840760" cy="2080349"/>
          </a:xfrm>
        </p:grpSpPr>
        <p:sp>
          <p:nvSpPr>
            <p:cNvPr id="2" name="正方形/長方形 1"/>
            <p:cNvSpPr/>
            <p:nvPr/>
          </p:nvSpPr>
          <p:spPr>
            <a:xfrm>
              <a:off x="1283281" y="4340923"/>
              <a:ext cx="6696744" cy="19806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139265" y="4241222"/>
              <a:ext cx="360000" cy="236860"/>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AR P丸ゴシック体E" panose="020F0900000000000000" pitchFamily="50" charset="-128"/>
                  <a:ea typeface="AR P丸ゴシック体E" panose="020F0900000000000000" pitchFamily="50" charset="-128"/>
                </a:rPr>
                <a:t>例</a:t>
              </a:r>
              <a:endParaRPr kumimoji="1" lang="ja-JP" altLang="en-US" sz="1200" dirty="0">
                <a:latin typeface="AR P丸ゴシック体E" panose="020F0900000000000000" pitchFamily="50" charset="-128"/>
                <a:ea typeface="AR P丸ゴシック体E" panose="020F0900000000000000" pitchFamily="50" charset="-128"/>
              </a:endParaRPr>
            </a:p>
          </p:txBody>
        </p:sp>
      </p:grpSp>
      <p:sp>
        <p:nvSpPr>
          <p:cNvPr id="10" name="タイトル 1"/>
          <p:cNvSpPr txBox="1">
            <a:spLocks/>
          </p:cNvSpPr>
          <p:nvPr/>
        </p:nvSpPr>
        <p:spPr>
          <a:xfrm>
            <a:off x="179512" y="332656"/>
            <a:ext cx="878497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800" b="1" dirty="0">
                <a:latin typeface="ＭＳ ゴシック" pitchFamily="49" charset="-128"/>
                <a:ea typeface="ＭＳ ゴシック" pitchFamily="49" charset="-128"/>
              </a:rPr>
              <a:t>１．作成前のチェックポイント</a:t>
            </a:r>
            <a:endParaRPr lang="ja-JP" altLang="en-US" sz="2400" b="1" dirty="0">
              <a:solidFill>
                <a:srgbClr val="FF0000"/>
              </a:solidFill>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2</a:t>
            </a:fld>
            <a:endParaRPr kumimoji="1" lang="ja-JP" altLang="en-US"/>
          </a:p>
        </p:txBody>
      </p:sp>
      <p:sp>
        <p:nvSpPr>
          <p:cNvPr id="7" name="テキスト ボックス 6"/>
          <p:cNvSpPr txBox="1"/>
          <p:nvPr/>
        </p:nvSpPr>
        <p:spPr>
          <a:xfrm>
            <a:off x="251520" y="1263526"/>
            <a:ext cx="9865097" cy="5693866"/>
          </a:xfrm>
          <a:prstGeom prst="rect">
            <a:avLst/>
          </a:prstGeom>
          <a:noFill/>
        </p:spPr>
        <p:txBody>
          <a:bodyPr wrap="square" rtlCol="0">
            <a:spAutoFit/>
          </a:bodyPr>
          <a:lstStyle/>
          <a:p>
            <a:r>
              <a:rPr lang="ja-JP" altLang="en-US" sz="2800" b="1" dirty="0">
                <a:latin typeface="ＭＳ ゴシック" pitchFamily="49" charset="-128"/>
                <a:ea typeface="ＭＳ ゴシック" pitchFamily="49" charset="-128"/>
              </a:rPr>
              <a:t>　</a:t>
            </a:r>
            <a:r>
              <a:rPr lang="en-US" altLang="ja-JP" sz="2800" b="1" dirty="0">
                <a:latin typeface="ＭＳ ゴシック" pitchFamily="49" charset="-128"/>
                <a:ea typeface="ＭＳ ゴシック" pitchFamily="49" charset="-128"/>
              </a:rPr>
              <a:t>(1)</a:t>
            </a:r>
            <a:r>
              <a:rPr lang="ja-JP" altLang="en-US" sz="2800" b="1" dirty="0">
                <a:latin typeface="ＭＳ ゴシック" pitchFamily="49" charset="-128"/>
                <a:ea typeface="ＭＳ ゴシック" pitchFamily="49" charset="-128"/>
              </a:rPr>
              <a:t>何</a:t>
            </a:r>
            <a:r>
              <a:rPr lang="ja-JP" altLang="en-US" sz="2800" b="1" dirty="0"/>
              <a:t>の項目で申請するのか？</a:t>
            </a:r>
            <a:endParaRPr lang="en-US" altLang="ja-JP" sz="2800" b="1" dirty="0"/>
          </a:p>
          <a:p>
            <a:r>
              <a:rPr kumimoji="1" lang="ja-JP" altLang="en-US" sz="2800" dirty="0"/>
              <a:t>　　・　叙勲（勲等）　</a:t>
            </a:r>
            <a:r>
              <a:rPr lang="en-US" altLang="ja-JP" sz="2800" dirty="0"/>
              <a:t>or</a:t>
            </a:r>
            <a:r>
              <a:rPr lang="ja-JP" altLang="en-US" sz="2800" dirty="0"/>
              <a:t>　褒章（藍綬・黄綬）</a:t>
            </a:r>
            <a:endParaRPr kumimoji="1" lang="en-US" altLang="ja-JP" sz="2800" dirty="0"/>
          </a:p>
          <a:p>
            <a:r>
              <a:rPr kumimoji="1" lang="ja-JP" altLang="en-US" sz="2800" dirty="0"/>
              <a:t>　　・　社格　</a:t>
            </a:r>
            <a:r>
              <a:rPr lang="en-US" altLang="ja-JP" sz="2800" dirty="0"/>
              <a:t>or</a:t>
            </a:r>
            <a:r>
              <a:rPr lang="ja-JP" altLang="en-US" sz="2800" dirty="0"/>
              <a:t>　</a:t>
            </a:r>
            <a:r>
              <a:rPr kumimoji="1" lang="ja-JP" altLang="en-US" sz="2800" dirty="0"/>
              <a:t>団体格</a:t>
            </a:r>
            <a:endParaRPr kumimoji="1" lang="en-US" altLang="ja-JP" sz="2800" dirty="0"/>
          </a:p>
          <a:p>
            <a:r>
              <a:rPr kumimoji="1" lang="ja-JP" altLang="en-US" sz="2800" dirty="0"/>
              <a:t>　　・　</a:t>
            </a:r>
            <a:r>
              <a:rPr kumimoji="1" lang="ja-JP" altLang="en-US" sz="2800" u="sng" dirty="0">
                <a:solidFill>
                  <a:schemeClr val="accent6">
                    <a:lumMod val="75000"/>
                  </a:schemeClr>
                </a:solidFill>
              </a:rPr>
              <a:t>現職</a:t>
            </a:r>
            <a:r>
              <a:rPr kumimoji="1" lang="ja-JP" altLang="en-US" sz="2800" dirty="0"/>
              <a:t>　</a:t>
            </a:r>
            <a:r>
              <a:rPr lang="en-US" altLang="ja-JP" sz="2800" dirty="0"/>
              <a:t>or</a:t>
            </a:r>
            <a:r>
              <a:rPr lang="ja-JP" altLang="en-US" sz="2800" dirty="0"/>
              <a:t>　</a:t>
            </a:r>
            <a:r>
              <a:rPr kumimoji="1" lang="ja-JP" altLang="en-US" sz="2800" u="sng" dirty="0">
                <a:solidFill>
                  <a:srgbClr val="0070C0"/>
                </a:solidFill>
              </a:rPr>
              <a:t>元職</a:t>
            </a:r>
            <a:endParaRPr kumimoji="1" lang="en-US" altLang="ja-JP" sz="2800" u="sng" dirty="0">
              <a:solidFill>
                <a:srgbClr val="0070C0"/>
              </a:solidFill>
            </a:endParaRPr>
          </a:p>
          <a:p>
            <a:r>
              <a:rPr kumimoji="1" lang="ja-JP" altLang="en-US" sz="2800" dirty="0"/>
              <a:t>　　　　　</a:t>
            </a:r>
            <a:endParaRPr kumimoji="1" lang="en-US" altLang="ja-JP" sz="2800" dirty="0"/>
          </a:p>
          <a:p>
            <a:r>
              <a:rPr kumimoji="1" lang="ja-JP" altLang="en-US" sz="2400" dirty="0"/>
              <a:t>　　　　　</a:t>
            </a:r>
            <a:r>
              <a:rPr kumimoji="1" lang="ja-JP" altLang="en-US" sz="2400" u="sng" dirty="0">
                <a:solidFill>
                  <a:srgbClr val="FF0000"/>
                </a:solidFill>
              </a:rPr>
              <a:t>発令日時点（春</a:t>
            </a:r>
            <a:r>
              <a:rPr kumimoji="1" lang="en-US" altLang="ja-JP" sz="2400" u="sng" dirty="0">
                <a:solidFill>
                  <a:srgbClr val="FF0000"/>
                </a:solidFill>
              </a:rPr>
              <a:t>4/29 or </a:t>
            </a:r>
            <a:r>
              <a:rPr kumimoji="1" lang="ja-JP" altLang="en-US" sz="2400" u="sng" dirty="0">
                <a:solidFill>
                  <a:srgbClr val="FF0000"/>
                </a:solidFill>
              </a:rPr>
              <a:t>秋</a:t>
            </a:r>
            <a:r>
              <a:rPr kumimoji="1" lang="en-US" altLang="ja-JP" sz="2400" u="sng" dirty="0">
                <a:solidFill>
                  <a:srgbClr val="FF0000"/>
                </a:solidFill>
              </a:rPr>
              <a:t>11/3</a:t>
            </a:r>
            <a:r>
              <a:rPr kumimoji="1" lang="ja-JP" altLang="en-US" sz="2400" u="sng" dirty="0">
                <a:solidFill>
                  <a:srgbClr val="FF0000"/>
                </a:solidFill>
              </a:rPr>
              <a:t>）</a:t>
            </a:r>
            <a:r>
              <a:rPr kumimoji="1" lang="ja-JP" altLang="en-US" sz="2400" dirty="0">
                <a:solidFill>
                  <a:srgbClr val="FF0000"/>
                </a:solidFill>
              </a:rPr>
              <a:t>の役職は何か？</a:t>
            </a:r>
            <a:endParaRPr kumimoji="1" lang="en-US" altLang="ja-JP" sz="2400" dirty="0">
              <a:solidFill>
                <a:srgbClr val="FF0000"/>
              </a:solidFill>
            </a:endParaRPr>
          </a:p>
          <a:p>
            <a:r>
              <a:rPr kumimoji="1" lang="ja-JP" altLang="en-US" sz="2400" dirty="0"/>
              <a:t>　　　　</a:t>
            </a:r>
            <a:endParaRPr kumimoji="1" lang="en-US" altLang="ja-JP" sz="2400" dirty="0"/>
          </a:p>
          <a:p>
            <a:endParaRPr kumimoji="1" lang="en-US" altLang="ja-JP" sz="2000" dirty="0"/>
          </a:p>
          <a:p>
            <a:r>
              <a:rPr kumimoji="1" lang="ja-JP" altLang="en-US" sz="2000" dirty="0"/>
              <a:t>　　　　　　　　　①</a:t>
            </a:r>
            <a:r>
              <a:rPr lang="ja-JP" altLang="en-US" sz="2000" dirty="0"/>
              <a:t>現在から発令日まで社長（団体会長）である・・ </a:t>
            </a:r>
            <a:r>
              <a:rPr lang="ja-JP" altLang="en-US" sz="2000" dirty="0">
                <a:solidFill>
                  <a:schemeClr val="accent6">
                    <a:lumMod val="75000"/>
                  </a:schemeClr>
                </a:solidFill>
              </a:rPr>
              <a:t>現職</a:t>
            </a:r>
            <a:endParaRPr lang="en-US" altLang="ja-JP" sz="2000" dirty="0">
              <a:solidFill>
                <a:schemeClr val="accent6">
                  <a:lumMod val="75000"/>
                </a:schemeClr>
              </a:solidFill>
            </a:endParaRPr>
          </a:p>
          <a:p>
            <a:r>
              <a:rPr kumimoji="1" lang="ja-JP" altLang="en-US" sz="2000" dirty="0"/>
              <a:t>　　　　　　　　　②</a:t>
            </a:r>
            <a:r>
              <a:rPr lang="ja-JP" altLang="en-US" sz="2000" dirty="0"/>
              <a:t>社長（団体会長）</a:t>
            </a:r>
            <a:r>
              <a:rPr kumimoji="1" lang="ja-JP" altLang="en-US" sz="2000" dirty="0"/>
              <a:t>歴任後、</a:t>
            </a:r>
            <a:r>
              <a:rPr lang="ja-JP" altLang="en-US" sz="2000" dirty="0"/>
              <a:t>辞職した・・・・・・・・・・ </a:t>
            </a:r>
            <a:r>
              <a:rPr kumimoji="1" lang="ja-JP" altLang="en-US" sz="2000" dirty="0">
                <a:solidFill>
                  <a:srgbClr val="0070C0"/>
                </a:solidFill>
              </a:rPr>
              <a:t>元職</a:t>
            </a:r>
            <a:endParaRPr kumimoji="1" lang="en-US" altLang="ja-JP" sz="2000" dirty="0">
              <a:solidFill>
                <a:srgbClr val="0070C0"/>
              </a:solidFill>
            </a:endParaRPr>
          </a:p>
          <a:p>
            <a:r>
              <a:rPr lang="ja-JP" altLang="en-US" sz="2000" dirty="0"/>
              <a:t>　　　　　　　　　③社長（団体会長）</a:t>
            </a:r>
            <a:r>
              <a:rPr kumimoji="1" lang="ja-JP" altLang="en-US" sz="2000" dirty="0"/>
              <a:t>歴任後、</a:t>
            </a:r>
            <a:r>
              <a:rPr lang="ja-JP" altLang="en-US" sz="2000" dirty="0"/>
              <a:t>顧問等をしている・・・</a:t>
            </a:r>
            <a:r>
              <a:rPr kumimoji="1" lang="ja-JP" altLang="en-US" sz="2000" u="sng" dirty="0">
                <a:solidFill>
                  <a:srgbClr val="0070C0"/>
                </a:solidFill>
              </a:rPr>
              <a:t>元職</a:t>
            </a:r>
            <a:endParaRPr kumimoji="1" lang="en-US" altLang="ja-JP" sz="2000" u="sng" dirty="0">
              <a:solidFill>
                <a:srgbClr val="0070C0"/>
              </a:solidFill>
            </a:endParaRPr>
          </a:p>
          <a:p>
            <a:r>
              <a:rPr lang="ja-JP" altLang="en-US" sz="2000" dirty="0"/>
              <a:t>　　　　　　　　　④社長（団体会長）をしているが、</a:t>
            </a:r>
            <a:endParaRPr lang="en-US" altLang="ja-JP" sz="2000" dirty="0"/>
          </a:p>
          <a:p>
            <a:r>
              <a:rPr lang="ja-JP" altLang="en-US" sz="2000" dirty="0"/>
              <a:t>　　　　　　　　　　　　発令日時点では辞職の見込み・・・・・・・・・・・</a:t>
            </a:r>
            <a:r>
              <a:rPr lang="ja-JP" altLang="en-US" sz="2000" u="sng" dirty="0">
                <a:solidFill>
                  <a:srgbClr val="0070C0"/>
                </a:solidFill>
              </a:rPr>
              <a:t>元職</a:t>
            </a:r>
            <a:endParaRPr lang="en-US" altLang="ja-JP" sz="2000" u="sng" dirty="0">
              <a:solidFill>
                <a:srgbClr val="0070C0"/>
              </a:solidFill>
            </a:endParaRPr>
          </a:p>
          <a:p>
            <a:r>
              <a:rPr lang="ja-JP" altLang="en-US" sz="1600" dirty="0">
                <a:solidFill>
                  <a:srgbClr val="FF0000"/>
                </a:solidFill>
              </a:rPr>
              <a:t>　　　　　　　　　　　　　　　　　　　　　　　　　　　　　　　　　　　　　　　　　　　</a:t>
            </a:r>
            <a:r>
              <a:rPr lang="en-US" altLang="ja-JP" sz="1600" dirty="0">
                <a:solidFill>
                  <a:srgbClr val="FF0000"/>
                </a:solidFill>
              </a:rPr>
              <a:t>※</a:t>
            </a:r>
            <a:r>
              <a:rPr lang="ja-JP" altLang="en-US" sz="1600" dirty="0">
                <a:solidFill>
                  <a:srgbClr val="FF0000"/>
                </a:solidFill>
              </a:rPr>
              <a:t>要相談下さい</a:t>
            </a:r>
            <a:endParaRPr lang="en-US" altLang="ja-JP" sz="1600" dirty="0">
              <a:solidFill>
                <a:srgbClr val="FF0000"/>
              </a:solidFill>
            </a:endParaRPr>
          </a:p>
          <a:p>
            <a:endParaRPr kumimoji="1" lang="en-US" altLang="ja-JP" sz="2000" dirty="0">
              <a:solidFill>
                <a:schemeClr val="accent6">
                  <a:lumMod val="75000"/>
                </a:schemeClr>
              </a:solidFill>
            </a:endParaRPr>
          </a:p>
          <a:p>
            <a:r>
              <a:rPr kumimoji="1" lang="ja-JP" altLang="en-US" sz="2000" dirty="0"/>
              <a:t>　　　　　　　　　　　　　　　　　</a:t>
            </a:r>
            <a:endParaRPr kumimoji="1" lang="en-US" altLang="ja-JP" sz="2000" dirty="0"/>
          </a:p>
        </p:txBody>
      </p:sp>
    </p:spTree>
    <p:extLst>
      <p:ext uri="{BB962C8B-B14F-4D97-AF65-F5344CB8AC3E}">
        <p14:creationId xmlns:p14="http://schemas.microsoft.com/office/powerpoint/2010/main" val="2765568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8460432" cy="850106"/>
          </a:xfrm>
        </p:spPr>
        <p:txBody>
          <a:bodyPr>
            <a:normAutofit/>
          </a:bodyPr>
          <a:lstStyle/>
          <a:p>
            <a:pPr algn="l"/>
            <a:r>
              <a:rPr lang="ja-JP" altLang="en-US" sz="4000" b="1" dirty="0">
                <a:latin typeface="ＭＳ ゴシック" pitchFamily="49" charset="-128"/>
                <a:ea typeface="ＭＳ ゴシック" pitchFamily="49" charset="-128"/>
              </a:rPr>
              <a:t>３．書類提出時の注意事項</a:t>
            </a:r>
            <a:endParaRPr kumimoji="1" lang="ja-JP" altLang="en-US" sz="4000" b="1" dirty="0">
              <a:solidFill>
                <a:schemeClr val="tx1"/>
              </a:solidFill>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a:xfrm>
            <a:off x="323528" y="908719"/>
            <a:ext cx="8568952" cy="5812757"/>
          </a:xfrm>
        </p:spPr>
        <p:txBody>
          <a:bodyPr>
            <a:normAutofit fontScale="92500" lnSpcReduction="10000"/>
          </a:bodyPr>
          <a:lstStyle/>
          <a:p>
            <a:pPr>
              <a:buFont typeface="Wingdings" pitchFamily="2" charset="2"/>
              <a:buChar char="u"/>
            </a:pPr>
            <a:r>
              <a:rPr lang="ja-JP" altLang="en-US" sz="2800" dirty="0">
                <a:latin typeface="+mn-ea"/>
              </a:rPr>
              <a:t>全てをまとめてクリップ留め</a:t>
            </a:r>
            <a:r>
              <a:rPr lang="ja-JP" altLang="en-US" sz="2200" dirty="0">
                <a:latin typeface="+mn-ea"/>
              </a:rPr>
              <a:t>（ホチキス・穴空け不可）</a:t>
            </a:r>
            <a:endParaRPr lang="en-US" altLang="ja-JP" sz="2800" dirty="0">
              <a:latin typeface="+mn-ea"/>
            </a:endParaRPr>
          </a:p>
          <a:p>
            <a:pPr>
              <a:buFont typeface="Wingdings" pitchFamily="2" charset="2"/>
              <a:buChar char="u"/>
            </a:pPr>
            <a:r>
              <a:rPr lang="ja-JP" altLang="en-US" sz="2800" dirty="0">
                <a:latin typeface="+mn-ea"/>
              </a:rPr>
              <a:t>功績調書・履歴書のみ</a:t>
            </a:r>
            <a:r>
              <a:rPr lang="ja-JP" altLang="en-US" sz="2800" b="1" dirty="0">
                <a:latin typeface="+mn-ea"/>
              </a:rPr>
              <a:t>両面印刷</a:t>
            </a:r>
            <a:endParaRPr lang="en-US" altLang="ja-JP" sz="2800" b="1" dirty="0">
              <a:latin typeface="+mn-ea"/>
            </a:endParaRPr>
          </a:p>
          <a:p>
            <a:pPr>
              <a:buFont typeface="Wingdings" pitchFamily="2" charset="2"/>
              <a:buChar char="u"/>
            </a:pPr>
            <a:r>
              <a:rPr lang="ja-JP" altLang="en-US" sz="2800" dirty="0">
                <a:latin typeface="+mn-ea"/>
              </a:rPr>
              <a:t>功績調書・履歴書・功績概要・特別功績調書はページ番号を付与する</a:t>
            </a:r>
            <a:endParaRPr lang="en-US" altLang="ja-JP" sz="2800" dirty="0">
              <a:latin typeface="+mn-ea"/>
            </a:endParaRPr>
          </a:p>
          <a:p>
            <a:pPr marL="0" indent="0">
              <a:buNone/>
            </a:pPr>
            <a:r>
              <a:rPr lang="ja-JP" altLang="en-US" sz="2800" dirty="0">
                <a:solidFill>
                  <a:srgbClr val="FF0000"/>
                </a:solidFill>
                <a:latin typeface="+mn-ea"/>
              </a:rPr>
              <a:t>◆資料は現時点でのもの。変更点が出る可能性あり</a:t>
            </a:r>
            <a:endParaRPr lang="en-US" altLang="ja-JP" sz="2800" dirty="0">
              <a:solidFill>
                <a:srgbClr val="FF0000"/>
              </a:solidFill>
              <a:latin typeface="+mn-ea"/>
            </a:endParaRPr>
          </a:p>
          <a:p>
            <a:pPr marL="0" indent="0">
              <a:buNone/>
            </a:pPr>
            <a:r>
              <a:rPr lang="ja-JP" altLang="en-US" sz="2800" dirty="0">
                <a:solidFill>
                  <a:srgbClr val="FF0000"/>
                </a:solidFill>
                <a:latin typeface="+mn-ea"/>
              </a:rPr>
              <a:t>◆審査の段階で追加資料を求められる事もある</a:t>
            </a:r>
            <a:endParaRPr lang="en-US" altLang="ja-JP" sz="2800" b="1" dirty="0">
              <a:solidFill>
                <a:srgbClr val="FF0000"/>
              </a:solidFill>
              <a:latin typeface="+mn-ea"/>
            </a:endParaRPr>
          </a:p>
          <a:p>
            <a:pPr>
              <a:buFont typeface="Wingdings" pitchFamily="2" charset="2"/>
              <a:buChar char="u"/>
            </a:pPr>
            <a:r>
              <a:rPr lang="ja-JP" altLang="en-US" sz="2800" dirty="0">
                <a:latin typeface="+mn-ea"/>
              </a:rPr>
              <a:t>表紙・中表紙は不要</a:t>
            </a:r>
            <a:endParaRPr lang="en-US" altLang="ja-JP" sz="2800" dirty="0">
              <a:latin typeface="+mn-ea"/>
            </a:endParaRPr>
          </a:p>
          <a:p>
            <a:pPr>
              <a:buFont typeface="Wingdings" pitchFamily="2" charset="2"/>
              <a:buChar char="u"/>
            </a:pPr>
            <a:r>
              <a:rPr lang="ja-JP" altLang="en-US" sz="2800" dirty="0">
                <a:latin typeface="+mn-ea"/>
              </a:rPr>
              <a:t>各様式に記載の「作成上の注意」や、コメント等は</a:t>
            </a:r>
            <a:endParaRPr lang="en-US" altLang="ja-JP" sz="2800" dirty="0">
              <a:latin typeface="+mn-ea"/>
            </a:endParaRPr>
          </a:p>
          <a:p>
            <a:pPr marL="0" indent="0">
              <a:buNone/>
            </a:pPr>
            <a:r>
              <a:rPr lang="ja-JP" altLang="en-US" sz="2800" dirty="0">
                <a:latin typeface="+mn-ea"/>
              </a:rPr>
              <a:t>　削除して提出</a:t>
            </a:r>
            <a:endParaRPr lang="en-US" altLang="ja-JP" sz="2800" dirty="0">
              <a:latin typeface="+mn-ea"/>
            </a:endParaRPr>
          </a:p>
          <a:p>
            <a:pPr marL="0" indent="0">
              <a:buNone/>
            </a:pPr>
            <a:r>
              <a:rPr lang="ja-JP" altLang="en-US" sz="2800" dirty="0">
                <a:latin typeface="+mn-ea"/>
              </a:rPr>
              <a:t>◆Ａ４版に全て統一</a:t>
            </a:r>
            <a:endParaRPr lang="en-US" altLang="ja-JP" sz="2800" dirty="0">
              <a:latin typeface="+mn-ea"/>
            </a:endParaRPr>
          </a:p>
          <a:p>
            <a:pPr marL="0" indent="0">
              <a:buNone/>
            </a:pPr>
            <a:r>
              <a:rPr lang="ja-JP" altLang="en-US" sz="1900" dirty="0">
                <a:latin typeface="+mn-ea"/>
              </a:rPr>
              <a:t>　　（パンフレット等も、少し厚めの台紙等に貼り付け、Ａ４版に揃えて提出）</a:t>
            </a:r>
            <a:endParaRPr lang="en-US" altLang="ja-JP" sz="1900" dirty="0">
              <a:latin typeface="+mn-ea"/>
            </a:endParaRPr>
          </a:p>
          <a:p>
            <a:pPr marL="0" indent="0">
              <a:buNone/>
            </a:pPr>
            <a:r>
              <a:rPr kumimoji="1" lang="ja-JP" altLang="en-US" sz="2800" dirty="0">
                <a:latin typeface="+mn-ea"/>
              </a:rPr>
              <a:t>◆各様式の右肩に、候補者番号と氏名を入れる</a:t>
            </a:r>
            <a:endParaRPr kumimoji="1" lang="en-US" altLang="ja-JP" sz="2800" dirty="0">
              <a:latin typeface="+mn-ea"/>
            </a:endParaRPr>
          </a:p>
          <a:p>
            <a:pPr marL="0" indent="0">
              <a:buNone/>
            </a:pPr>
            <a:r>
              <a:rPr kumimoji="1" lang="ja-JP" altLang="en-US" sz="1900" dirty="0">
                <a:latin typeface="+mn-ea"/>
              </a:rPr>
              <a:t>　　（パンフレット等についても同様に貼り付ける）</a:t>
            </a:r>
            <a:endParaRPr kumimoji="1" lang="en-US" altLang="ja-JP" sz="1900" dirty="0">
              <a:latin typeface="+mn-ea"/>
            </a:endParaRPr>
          </a:p>
          <a:p>
            <a:pPr marL="0" indent="0">
              <a:buNone/>
            </a:pPr>
            <a:r>
              <a:rPr lang="ja-JP" altLang="en-US" sz="2800" dirty="0">
                <a:latin typeface="+mn-ea"/>
              </a:rPr>
              <a:t>◆指定の様式で作成　　　　</a:t>
            </a:r>
            <a:r>
              <a:rPr lang="ja-JP" altLang="en-US" sz="1800" dirty="0">
                <a:solidFill>
                  <a:srgbClr val="FF0000"/>
                </a:solidFill>
                <a:latin typeface="+mn-ea"/>
              </a:rPr>
              <a:t>（</a:t>
            </a:r>
            <a:r>
              <a:rPr lang="ja-JP" altLang="en-US" sz="1800" u="sng" dirty="0">
                <a:solidFill>
                  <a:srgbClr val="FF0000"/>
                </a:solidFill>
                <a:latin typeface="+mn-ea"/>
              </a:rPr>
              <a:t>先例書類をリバイスする際は新様式に注意</a:t>
            </a:r>
            <a:r>
              <a:rPr lang="ja-JP" altLang="en-US" sz="1800" dirty="0">
                <a:solidFill>
                  <a:srgbClr val="FF0000"/>
                </a:solidFill>
                <a:latin typeface="+mn-ea"/>
              </a:rPr>
              <a:t>）</a:t>
            </a:r>
            <a:endParaRPr lang="en-US" altLang="ja-JP" sz="1800" dirty="0">
              <a:solidFill>
                <a:srgbClr val="FF0000"/>
              </a:solidFill>
              <a:latin typeface="+mn-ea"/>
            </a:endParaRP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29</a:t>
            </a:fld>
            <a:endParaRPr kumimoji="1" lang="ja-JP" altLang="en-US"/>
          </a:p>
        </p:txBody>
      </p:sp>
      <p:sp>
        <p:nvSpPr>
          <p:cNvPr id="7" name="角丸四角形 6"/>
          <p:cNvSpPr/>
          <p:nvPr/>
        </p:nvSpPr>
        <p:spPr>
          <a:xfrm>
            <a:off x="3563888" y="6356352"/>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423044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11560" y="425470"/>
            <a:ext cx="8363272" cy="6678751"/>
          </a:xfrm>
          <a:prstGeom prst="rect">
            <a:avLst/>
          </a:prstGeom>
          <a:noFill/>
        </p:spPr>
        <p:txBody>
          <a:bodyPr wrap="square" rtlCol="0">
            <a:spAutoFit/>
          </a:bodyPr>
          <a:lstStyle/>
          <a:p>
            <a:r>
              <a:rPr lang="en-US" altLang="ja-JP" sz="2800" b="1" dirty="0">
                <a:latin typeface="ＭＳ ゴシック" pitchFamily="49" charset="-128"/>
                <a:ea typeface="ＭＳ ゴシック" pitchFamily="49" charset="-128"/>
              </a:rPr>
              <a:t>(2)</a:t>
            </a:r>
            <a:r>
              <a:rPr lang="ja-JP" altLang="en-US" sz="2800" b="1" u="sng" dirty="0"/>
              <a:t>どの時点（年度）</a:t>
            </a:r>
            <a:r>
              <a:rPr lang="ja-JP" altLang="en-US" sz="2800" b="1" dirty="0"/>
              <a:t>で様式を作成するのか？</a:t>
            </a:r>
            <a:endParaRPr lang="en-US" altLang="ja-JP" sz="2800" b="1" dirty="0"/>
          </a:p>
          <a:p>
            <a:r>
              <a:rPr lang="ja-JP" altLang="en-US" sz="2800" dirty="0"/>
              <a:t>　　　</a:t>
            </a:r>
            <a:endParaRPr lang="en-US" altLang="ja-JP" sz="2800" dirty="0"/>
          </a:p>
          <a:p>
            <a:r>
              <a:rPr lang="ja-JP" altLang="en-US" sz="2800" dirty="0">
                <a:solidFill>
                  <a:schemeClr val="accent6">
                    <a:lumMod val="75000"/>
                  </a:schemeClr>
                </a:solidFill>
              </a:rPr>
              <a:t>　　●現職</a:t>
            </a:r>
            <a:r>
              <a:rPr lang="ja-JP" altLang="en-US" sz="2800" dirty="0"/>
              <a:t>（現社長等）で申請する場合</a:t>
            </a:r>
            <a:endParaRPr lang="en-US" altLang="ja-JP" sz="2800" dirty="0"/>
          </a:p>
          <a:p>
            <a:pPr lvl="1"/>
            <a:r>
              <a:rPr lang="ja-JP" altLang="en-US" sz="2800" dirty="0"/>
              <a:t>　</a:t>
            </a:r>
            <a:r>
              <a:rPr lang="ja-JP" altLang="en-US" sz="2400" dirty="0"/>
              <a:t>①直近年度</a:t>
            </a:r>
            <a:endParaRPr lang="en-US" altLang="ja-JP" sz="2400" dirty="0"/>
          </a:p>
          <a:p>
            <a:pPr lvl="1"/>
            <a:r>
              <a:rPr lang="ja-JP" altLang="en-US" sz="2800" dirty="0"/>
              <a:t>　の決算期情報を記載した１種類作成</a:t>
            </a:r>
            <a:r>
              <a:rPr lang="ja-JP" altLang="en-US" sz="1600" dirty="0"/>
              <a:t>（日付は決算期末日）</a:t>
            </a:r>
            <a:endParaRPr lang="en-US" altLang="ja-JP" sz="1600" dirty="0"/>
          </a:p>
          <a:p>
            <a:pPr lvl="1"/>
            <a:endParaRPr lang="ja-JP" altLang="en-US" sz="2800" dirty="0"/>
          </a:p>
          <a:p>
            <a:pPr lvl="1"/>
            <a:r>
              <a:rPr lang="ja-JP" altLang="en-US" sz="2800" dirty="0">
                <a:solidFill>
                  <a:srgbClr val="0070C0"/>
                </a:solidFill>
              </a:rPr>
              <a:t>●元職</a:t>
            </a:r>
            <a:r>
              <a:rPr lang="ja-JP" altLang="en-US" sz="2800" dirty="0"/>
              <a:t>（元社長等）で申請する場合</a:t>
            </a:r>
            <a:endParaRPr lang="en-US" altLang="ja-JP" sz="2800" dirty="0"/>
          </a:p>
          <a:p>
            <a:pPr lvl="1"/>
            <a:r>
              <a:rPr lang="ja-JP" altLang="en-US" sz="2400" dirty="0"/>
              <a:t>　　①直近年度</a:t>
            </a:r>
            <a:endParaRPr lang="en-US" altLang="ja-JP" sz="2400" dirty="0"/>
          </a:p>
          <a:p>
            <a:pPr lvl="1"/>
            <a:r>
              <a:rPr lang="ja-JP" altLang="en-US" sz="2400" dirty="0"/>
              <a:t>　　</a:t>
            </a:r>
            <a:r>
              <a:rPr lang="ja-JP" altLang="en-US" sz="2400" u="sng" dirty="0"/>
              <a:t>②在任時最終年度</a:t>
            </a:r>
            <a:r>
              <a:rPr lang="ja-JP" altLang="en-US" sz="2400" u="sng" dirty="0">
                <a:solidFill>
                  <a:srgbClr val="FF0000"/>
                </a:solidFill>
              </a:rPr>
              <a:t>（＝退任直前決算期）</a:t>
            </a:r>
            <a:endParaRPr lang="en-US" altLang="ja-JP" sz="2400" u="sng" dirty="0">
              <a:solidFill>
                <a:srgbClr val="FF0000"/>
              </a:solidFill>
            </a:endParaRPr>
          </a:p>
          <a:p>
            <a:pPr lvl="1"/>
            <a:r>
              <a:rPr lang="ja-JP" altLang="en-US" sz="2400" dirty="0"/>
              <a:t>　　</a:t>
            </a:r>
            <a:r>
              <a:rPr lang="ja-JP" altLang="en-US" sz="2800" dirty="0"/>
              <a:t>の決算期情報を記載した２種類作成</a:t>
            </a:r>
            <a:r>
              <a:rPr lang="ja-JP" altLang="en-US" sz="1600" dirty="0"/>
              <a:t>（日付は決算期末日）</a:t>
            </a:r>
            <a:endParaRPr lang="en-US" altLang="ja-JP" sz="1600" dirty="0"/>
          </a:p>
          <a:p>
            <a:pPr lvl="1"/>
            <a:endParaRPr lang="en-US" altLang="ja-JP" sz="2800" dirty="0"/>
          </a:p>
          <a:p>
            <a:pPr lvl="1"/>
            <a:endParaRPr lang="en-US" altLang="ja-JP" sz="2800" dirty="0"/>
          </a:p>
          <a:p>
            <a:pPr lvl="1"/>
            <a:endParaRPr lang="en-US" altLang="ja-JP" sz="2800" dirty="0"/>
          </a:p>
          <a:p>
            <a:pPr lvl="1"/>
            <a:endParaRPr lang="en-US" altLang="ja-JP" sz="2800" dirty="0"/>
          </a:p>
          <a:p>
            <a:pPr lvl="1"/>
            <a:endParaRPr lang="en-US" altLang="ja-JP" sz="2800" dirty="0"/>
          </a:p>
        </p:txBody>
      </p:sp>
      <p:grpSp>
        <p:nvGrpSpPr>
          <p:cNvPr id="5" name="グループ化 4"/>
          <p:cNvGrpSpPr/>
          <p:nvPr/>
        </p:nvGrpSpPr>
        <p:grpSpPr>
          <a:xfrm>
            <a:off x="1043608" y="4717769"/>
            <a:ext cx="7056784" cy="1735567"/>
            <a:chOff x="-1404664" y="4767322"/>
            <a:chExt cx="6840760" cy="1735567"/>
          </a:xfrm>
        </p:grpSpPr>
        <p:sp>
          <p:nvSpPr>
            <p:cNvPr id="8" name="正方形/長方形 7"/>
            <p:cNvSpPr/>
            <p:nvPr/>
          </p:nvSpPr>
          <p:spPr>
            <a:xfrm>
              <a:off x="-1260648" y="4854588"/>
              <a:ext cx="6696744" cy="16483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r>
                <a:rPr kumimoji="1" lang="ja-JP" altLang="en-US" dirty="0">
                  <a:solidFill>
                    <a:schemeClr val="tx1"/>
                  </a:solidFill>
                </a:rPr>
                <a:t>●令和７年春の申立</a:t>
              </a:r>
              <a:r>
                <a:rPr kumimoji="1" lang="en-US" altLang="ja-JP" dirty="0">
                  <a:solidFill>
                    <a:schemeClr val="tx1"/>
                  </a:solidFill>
                </a:rPr>
                <a:t>【</a:t>
              </a:r>
              <a:r>
                <a:rPr kumimoji="1" lang="ja-JP" altLang="en-US" dirty="0">
                  <a:solidFill>
                    <a:schemeClr val="tx1"/>
                  </a:solidFill>
                </a:rPr>
                <a:t>書類作成時点が令和</a:t>
              </a:r>
              <a:r>
                <a:rPr kumimoji="1" lang="en-US" altLang="ja-JP" dirty="0">
                  <a:solidFill>
                    <a:schemeClr val="tx1"/>
                  </a:solidFill>
                </a:rPr>
                <a:t>6</a:t>
              </a:r>
              <a:r>
                <a:rPr kumimoji="1" lang="ja-JP" altLang="en-US" dirty="0">
                  <a:solidFill>
                    <a:schemeClr val="tx1"/>
                  </a:solidFill>
                </a:rPr>
                <a:t>年</a:t>
              </a:r>
              <a:r>
                <a:rPr kumimoji="1" lang="en-US" altLang="ja-JP" dirty="0">
                  <a:solidFill>
                    <a:schemeClr val="tx1"/>
                  </a:solidFill>
                </a:rPr>
                <a:t>8</a:t>
              </a:r>
              <a:r>
                <a:rPr kumimoji="1" lang="ja-JP" altLang="en-US" dirty="0">
                  <a:solidFill>
                    <a:schemeClr val="tx1"/>
                  </a:solidFill>
                </a:rPr>
                <a:t>月の場合</a:t>
              </a:r>
              <a:r>
                <a:rPr kumimoji="1" lang="en-US" altLang="ja-JP" dirty="0">
                  <a:solidFill>
                    <a:schemeClr val="tx1"/>
                  </a:solidFill>
                </a:rPr>
                <a:t>】</a:t>
              </a:r>
            </a:p>
            <a:p>
              <a:r>
                <a:rPr kumimoji="1" lang="ja-JP" altLang="en-US" dirty="0">
                  <a:solidFill>
                    <a:schemeClr val="tx1"/>
                  </a:solidFill>
                </a:rPr>
                <a:t>　　社長を平成</a:t>
              </a:r>
              <a:r>
                <a:rPr kumimoji="1" lang="en-US" altLang="ja-JP" dirty="0">
                  <a:solidFill>
                    <a:schemeClr val="tx1"/>
                  </a:solidFill>
                </a:rPr>
                <a:t>30</a:t>
              </a:r>
              <a:r>
                <a:rPr kumimoji="1" lang="ja-JP" altLang="en-US" dirty="0">
                  <a:solidFill>
                    <a:schemeClr val="tx1"/>
                  </a:solidFill>
                </a:rPr>
                <a:t>年</a:t>
              </a:r>
              <a:r>
                <a:rPr kumimoji="1" lang="en-US" altLang="ja-JP" dirty="0">
                  <a:solidFill>
                    <a:schemeClr val="tx1"/>
                  </a:solidFill>
                </a:rPr>
                <a:t>5</a:t>
              </a:r>
              <a:r>
                <a:rPr kumimoji="1" lang="ja-JP" altLang="en-US" dirty="0">
                  <a:solidFill>
                    <a:schemeClr val="tx1"/>
                  </a:solidFill>
                </a:rPr>
                <a:t>月</a:t>
              </a:r>
              <a:r>
                <a:rPr kumimoji="1" lang="en-US" altLang="ja-JP" dirty="0">
                  <a:solidFill>
                    <a:schemeClr val="tx1"/>
                  </a:solidFill>
                </a:rPr>
                <a:t>31</a:t>
              </a:r>
              <a:r>
                <a:rPr kumimoji="1" lang="ja-JP" altLang="en-US" dirty="0">
                  <a:solidFill>
                    <a:schemeClr val="tx1"/>
                  </a:solidFill>
                </a:rPr>
                <a:t>日に退任。現在は顧問をしている方（</a:t>
              </a:r>
              <a:r>
                <a:rPr lang="ja-JP" altLang="en-US" u="sng" dirty="0">
                  <a:solidFill>
                    <a:srgbClr val="0070C0"/>
                  </a:solidFill>
                </a:rPr>
                <a:t>元職</a:t>
              </a:r>
              <a:r>
                <a:rPr kumimoji="1" lang="ja-JP" altLang="en-US" dirty="0">
                  <a:solidFill>
                    <a:schemeClr val="tx1"/>
                  </a:solidFill>
                </a:rPr>
                <a:t>）</a:t>
              </a:r>
              <a:endParaRPr kumimoji="1" lang="en-US" altLang="ja-JP" dirty="0">
                <a:solidFill>
                  <a:schemeClr val="tx1"/>
                </a:solidFill>
              </a:endParaRPr>
            </a:p>
            <a:p>
              <a:r>
                <a:rPr kumimoji="1" lang="ja-JP" altLang="en-US" dirty="0">
                  <a:solidFill>
                    <a:schemeClr val="tx1"/>
                  </a:solidFill>
                </a:rPr>
                <a:t>　　（決算期が</a:t>
              </a:r>
              <a:r>
                <a:rPr kumimoji="1" lang="en-US" altLang="ja-JP" dirty="0">
                  <a:solidFill>
                    <a:schemeClr val="tx1"/>
                  </a:solidFill>
                </a:rPr>
                <a:t>3</a:t>
              </a:r>
              <a:r>
                <a:rPr kumimoji="1" lang="ja-JP" altLang="en-US" dirty="0">
                  <a:solidFill>
                    <a:schemeClr val="tx1"/>
                  </a:solidFill>
                </a:rPr>
                <a:t>月の場合）</a:t>
              </a:r>
              <a:endParaRPr kumimoji="1" lang="en-US" altLang="ja-JP" dirty="0">
                <a:solidFill>
                  <a:schemeClr val="tx1"/>
                </a:solidFill>
              </a:endParaRPr>
            </a:p>
            <a:p>
              <a:r>
                <a:rPr kumimoji="1" lang="ja-JP" altLang="en-US" dirty="0">
                  <a:solidFill>
                    <a:schemeClr val="tx1"/>
                  </a:solidFill>
                </a:rPr>
                <a:t>　　</a:t>
              </a:r>
              <a:r>
                <a:rPr lang="ja-JP" altLang="en-US" dirty="0">
                  <a:solidFill>
                    <a:schemeClr val="tx1"/>
                  </a:solidFill>
                </a:rPr>
                <a:t>①直近年度：令和</a:t>
              </a:r>
              <a:r>
                <a:rPr lang="en-US" altLang="ja-JP" dirty="0">
                  <a:solidFill>
                    <a:schemeClr val="tx1"/>
                  </a:solidFill>
                </a:rPr>
                <a:t>6</a:t>
              </a:r>
              <a:r>
                <a:rPr lang="ja-JP" altLang="en-US" dirty="0">
                  <a:solidFill>
                    <a:schemeClr val="tx1"/>
                  </a:solidFill>
                </a:rPr>
                <a:t>年</a:t>
              </a:r>
              <a:r>
                <a:rPr lang="en-US" altLang="ja-JP" dirty="0">
                  <a:solidFill>
                    <a:schemeClr val="tx1"/>
                  </a:solidFill>
                </a:rPr>
                <a:t>3</a:t>
              </a:r>
              <a:r>
                <a:rPr lang="ja-JP" altLang="en-US" dirty="0">
                  <a:solidFill>
                    <a:schemeClr val="tx1"/>
                  </a:solidFill>
                </a:rPr>
                <a:t>月</a:t>
              </a:r>
              <a:r>
                <a:rPr lang="en-US" altLang="ja-JP" dirty="0">
                  <a:solidFill>
                    <a:schemeClr val="tx1"/>
                  </a:solidFill>
                </a:rPr>
                <a:t>31</a:t>
              </a:r>
              <a:r>
                <a:rPr lang="ja-JP" altLang="en-US" dirty="0">
                  <a:solidFill>
                    <a:schemeClr val="tx1"/>
                  </a:solidFill>
                </a:rPr>
                <a:t>日</a:t>
              </a:r>
              <a:r>
                <a:rPr lang="ja-JP" altLang="en-US" dirty="0">
                  <a:solidFill>
                    <a:srgbClr val="FF0000"/>
                  </a:solidFill>
                </a:rPr>
                <a:t>（令和</a:t>
              </a:r>
              <a:r>
                <a:rPr lang="en-US" altLang="ja-JP" dirty="0">
                  <a:solidFill>
                    <a:srgbClr val="FF0000"/>
                  </a:solidFill>
                </a:rPr>
                <a:t>5</a:t>
              </a:r>
              <a:r>
                <a:rPr lang="ja-JP" altLang="en-US" dirty="0">
                  <a:solidFill>
                    <a:srgbClr val="FF0000"/>
                  </a:solidFill>
                </a:rPr>
                <a:t>年度）</a:t>
              </a:r>
              <a:endParaRPr lang="en-US" altLang="ja-JP" dirty="0">
                <a:solidFill>
                  <a:schemeClr val="tx1"/>
                </a:solidFill>
              </a:endParaRPr>
            </a:p>
            <a:p>
              <a:r>
                <a:rPr kumimoji="1" lang="ja-JP" altLang="en-US" dirty="0">
                  <a:solidFill>
                    <a:schemeClr val="tx1"/>
                  </a:solidFill>
                </a:rPr>
                <a:t>　　②在任時最終年度：平成</a:t>
              </a:r>
              <a:r>
                <a:rPr kumimoji="1" lang="en-US" altLang="ja-JP" dirty="0">
                  <a:solidFill>
                    <a:schemeClr val="tx1"/>
                  </a:solidFill>
                </a:rPr>
                <a:t>30</a:t>
              </a:r>
              <a:r>
                <a:rPr kumimoji="1" lang="ja-JP" altLang="en-US" dirty="0">
                  <a:solidFill>
                    <a:schemeClr val="tx1"/>
                  </a:solidFill>
                </a:rPr>
                <a:t>年</a:t>
              </a:r>
              <a:r>
                <a:rPr kumimoji="1" lang="en-US" altLang="ja-JP" dirty="0">
                  <a:solidFill>
                    <a:schemeClr val="tx1"/>
                  </a:solidFill>
                </a:rPr>
                <a:t>3</a:t>
              </a:r>
              <a:r>
                <a:rPr kumimoji="1" lang="ja-JP" altLang="en-US" dirty="0">
                  <a:solidFill>
                    <a:schemeClr val="tx1"/>
                  </a:solidFill>
                </a:rPr>
                <a:t>月</a:t>
              </a:r>
              <a:r>
                <a:rPr kumimoji="1" lang="en-US" altLang="ja-JP" dirty="0">
                  <a:solidFill>
                    <a:schemeClr val="tx1"/>
                  </a:solidFill>
                </a:rPr>
                <a:t>31</a:t>
              </a:r>
              <a:r>
                <a:rPr kumimoji="1" lang="ja-JP" altLang="en-US" dirty="0">
                  <a:solidFill>
                    <a:schemeClr val="tx1"/>
                  </a:solidFill>
                </a:rPr>
                <a:t>日</a:t>
              </a:r>
              <a:r>
                <a:rPr kumimoji="1" lang="ja-JP" altLang="en-US" dirty="0">
                  <a:solidFill>
                    <a:srgbClr val="FF0000"/>
                  </a:solidFill>
                </a:rPr>
                <a:t>（平成</a:t>
              </a:r>
              <a:r>
                <a:rPr kumimoji="1" lang="en-US" altLang="ja-JP" dirty="0">
                  <a:solidFill>
                    <a:srgbClr val="FF0000"/>
                  </a:solidFill>
                </a:rPr>
                <a:t>29</a:t>
              </a:r>
              <a:r>
                <a:rPr kumimoji="1" lang="ja-JP" altLang="en-US" dirty="0">
                  <a:solidFill>
                    <a:srgbClr val="FF0000"/>
                  </a:solidFill>
                </a:rPr>
                <a:t>年度）　　</a:t>
              </a:r>
              <a:endParaRPr kumimoji="1" lang="en-US" altLang="ja-JP" dirty="0">
                <a:solidFill>
                  <a:schemeClr val="tx1"/>
                </a:solidFill>
              </a:endParaRPr>
            </a:p>
          </p:txBody>
        </p:sp>
        <p:sp>
          <p:nvSpPr>
            <p:cNvPr id="10" name="角丸四角形 9"/>
            <p:cNvSpPr/>
            <p:nvPr/>
          </p:nvSpPr>
          <p:spPr>
            <a:xfrm>
              <a:off x="-1404664" y="4767322"/>
              <a:ext cx="360000" cy="236860"/>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AR P丸ゴシック体E" panose="020F0900000000000000" pitchFamily="50" charset="-128"/>
                  <a:ea typeface="AR P丸ゴシック体E" panose="020F0900000000000000" pitchFamily="50" charset="-128"/>
                </a:rPr>
                <a:t>例</a:t>
              </a:r>
              <a:endParaRPr kumimoji="1" lang="ja-JP" altLang="en-US" sz="1200" dirty="0">
                <a:latin typeface="AR P丸ゴシック体E" panose="020F0900000000000000" pitchFamily="50" charset="-128"/>
                <a:ea typeface="AR P丸ゴシック体E" panose="020F0900000000000000" pitchFamily="50" charset="-128"/>
              </a:endParaRPr>
            </a:p>
          </p:txBody>
        </p:sp>
      </p:gr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a:t>
            </a:fld>
            <a:endParaRPr kumimoji="1" lang="ja-JP" altLang="en-US"/>
          </a:p>
        </p:txBody>
      </p:sp>
      <p:sp>
        <p:nvSpPr>
          <p:cNvPr id="3" name="テキスト ボックス 2"/>
          <p:cNvSpPr txBox="1"/>
          <p:nvPr/>
        </p:nvSpPr>
        <p:spPr>
          <a:xfrm>
            <a:off x="5659411" y="836712"/>
            <a:ext cx="2945037" cy="338554"/>
          </a:xfrm>
          <a:prstGeom prst="rect">
            <a:avLst/>
          </a:prstGeom>
          <a:noFill/>
        </p:spPr>
        <p:txBody>
          <a:bodyPr wrap="none" rtlCol="0">
            <a:spAutoFit/>
          </a:bodyPr>
          <a:lstStyle/>
          <a:p>
            <a:r>
              <a:rPr lang="ja-JP" altLang="en-US" sz="1600" dirty="0"/>
              <a:t>（</a:t>
            </a:r>
            <a:r>
              <a:rPr lang="en-US" altLang="ja-JP" sz="1600" dirty="0"/>
              <a:t> (5)(8)(9)(10)(16)(17)</a:t>
            </a:r>
            <a:r>
              <a:rPr lang="ja-JP" altLang="en-US" sz="1600" dirty="0"/>
              <a:t>の各書類）</a:t>
            </a:r>
            <a:endParaRPr lang="en-US" altLang="ja-JP" sz="1600" dirty="0"/>
          </a:p>
        </p:txBody>
      </p:sp>
    </p:spTree>
    <p:extLst>
      <p:ext uri="{BB962C8B-B14F-4D97-AF65-F5344CB8AC3E}">
        <p14:creationId xmlns:p14="http://schemas.microsoft.com/office/powerpoint/2010/main" val="314445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373244912"/>
              </p:ext>
            </p:extLst>
          </p:nvPr>
        </p:nvGraphicFramePr>
        <p:xfrm>
          <a:off x="251520" y="1052736"/>
          <a:ext cx="8651304" cy="5306585"/>
        </p:xfrm>
        <a:graphic>
          <a:graphicData uri="http://schemas.openxmlformats.org/drawingml/2006/table">
            <a:tbl>
              <a:tblPr firstCol="1" bandRow="1">
                <a:tableStyleId>{5C22544A-7EE6-4342-B048-85BDC9FD1C3A}</a:tableStyleId>
              </a:tblPr>
              <a:tblGrid>
                <a:gridCol w="1903320">
                  <a:extLst>
                    <a:ext uri="{9D8B030D-6E8A-4147-A177-3AD203B41FA5}">
                      <a16:colId xmlns:a16="http://schemas.microsoft.com/office/drawing/2014/main" val="2240959090"/>
                    </a:ext>
                  </a:extLst>
                </a:gridCol>
                <a:gridCol w="3406404">
                  <a:extLst>
                    <a:ext uri="{9D8B030D-6E8A-4147-A177-3AD203B41FA5}">
                      <a16:colId xmlns:a16="http://schemas.microsoft.com/office/drawing/2014/main" val="4221946689"/>
                    </a:ext>
                  </a:extLst>
                </a:gridCol>
                <a:gridCol w="3341580">
                  <a:extLst>
                    <a:ext uri="{9D8B030D-6E8A-4147-A177-3AD203B41FA5}">
                      <a16:colId xmlns:a16="http://schemas.microsoft.com/office/drawing/2014/main" val="243983060"/>
                    </a:ext>
                  </a:extLst>
                </a:gridCol>
              </a:tblGrid>
              <a:tr h="567541">
                <a:tc>
                  <a:txBody>
                    <a:bodyPr/>
                    <a:lstStyle/>
                    <a:p>
                      <a:pPr lvl="0" algn="ctr"/>
                      <a:r>
                        <a:rPr kumimoji="1" lang="ja-JP" altLang="en-US" dirty="0"/>
                        <a:t>氏名</a:t>
                      </a:r>
                    </a:p>
                  </a:txBody>
                  <a:tcPr anchor="ctr"/>
                </a:tc>
                <a:tc gridSpan="2">
                  <a:txBody>
                    <a:bodyPr/>
                    <a:lstStyle/>
                    <a:p>
                      <a:pPr lvl="0" algn="ctr"/>
                      <a:endParaRPr kumimoji="1" lang="ja-JP" altLang="en-US" dirty="0">
                        <a:latin typeface="ＭＳ ゴシック" panose="020B0609070205080204" pitchFamily="49" charset="-128"/>
                        <a:ea typeface="ＭＳ ゴシック" panose="020B0609070205080204" pitchFamily="49" charset="-128"/>
                      </a:endParaRPr>
                    </a:p>
                  </a:txBody>
                  <a:tcPr anchor="ctr"/>
                </a:tc>
                <a:tc hMerge="1">
                  <a:txBody>
                    <a:bodyPr/>
                    <a:lstStyle/>
                    <a:p>
                      <a:pPr lvl="0" algn="ctr"/>
                      <a:endParaRPr kumimoji="1" lang="ja-JP" altLang="en-US"/>
                    </a:p>
                  </a:txBody>
                  <a:tcPr anchor="ctr"/>
                </a:tc>
                <a:extLst>
                  <a:ext uri="{0D108BD9-81ED-4DB2-BD59-A6C34878D82A}">
                    <a16:rowId xmlns:a16="http://schemas.microsoft.com/office/drawing/2014/main" val="3124182307"/>
                  </a:ext>
                </a:extLst>
              </a:tr>
              <a:tr h="567541">
                <a:tc>
                  <a:txBody>
                    <a:bodyPr/>
                    <a:lstStyle/>
                    <a:p>
                      <a:pPr lvl="0" algn="ctr"/>
                      <a:r>
                        <a:rPr kumimoji="1" lang="ja-JP" altLang="en-US" dirty="0"/>
                        <a:t>申請の時期</a:t>
                      </a:r>
                    </a:p>
                  </a:txBody>
                  <a:tcPr anchor="ctr"/>
                </a:tc>
                <a:tc gridSpan="2">
                  <a:txBody>
                    <a:bodyPr/>
                    <a:lstStyle/>
                    <a:p>
                      <a:pPr lvl="0" algn="ctr"/>
                      <a:r>
                        <a:rPr kumimoji="1" lang="ja-JP" altLang="en-US" dirty="0">
                          <a:latin typeface="ＭＳ ゴシック" panose="020B0609070205080204" pitchFamily="49" charset="-128"/>
                          <a:ea typeface="ＭＳ ゴシック" panose="020B0609070205080204" pitchFamily="49" charset="-128"/>
                        </a:rPr>
                        <a:t>令和　　　　　年（</a:t>
                      </a:r>
                      <a:r>
                        <a:rPr kumimoji="1" lang="ja-JP" altLang="en-US" baseline="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春</a:t>
                      </a:r>
                      <a:r>
                        <a:rPr kumimoji="1" lang="ja-JP" altLang="en-US" baseline="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a:t>
                      </a:r>
                      <a:r>
                        <a:rPr kumimoji="1" lang="ja-JP" altLang="en-US" baseline="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秋 ）</a:t>
                      </a:r>
                    </a:p>
                  </a:txBody>
                  <a:tcPr anchor="ctr"/>
                </a:tc>
                <a:tc hMerge="1">
                  <a:txBody>
                    <a:bodyPr/>
                    <a:lstStyle/>
                    <a:p>
                      <a:pPr lvl="0" algn="ctr"/>
                      <a:endParaRPr kumimoji="1" lang="ja-JP" altLang="en-US"/>
                    </a:p>
                  </a:txBody>
                  <a:tcPr anchor="ctr"/>
                </a:tc>
                <a:extLst>
                  <a:ext uri="{0D108BD9-81ED-4DB2-BD59-A6C34878D82A}">
                    <a16:rowId xmlns:a16="http://schemas.microsoft.com/office/drawing/2014/main" val="3541077979"/>
                  </a:ext>
                </a:extLst>
              </a:tr>
              <a:tr h="567541">
                <a:tc>
                  <a:txBody>
                    <a:bodyPr/>
                    <a:lstStyle/>
                    <a:p>
                      <a:pPr lvl="0" algn="ctr"/>
                      <a:r>
                        <a:rPr kumimoji="1" lang="ja-JP" altLang="en-US" dirty="0"/>
                        <a:t>申請の種類</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□叙勲（勲等：　　　　　　）</a:t>
                      </a:r>
                      <a:endParaRPr kumimoji="1" lang="en-US" altLang="ja-JP" dirty="0">
                        <a:latin typeface="ＭＳ ゴシック" panose="020B0609070205080204" pitchFamily="49" charset="-128"/>
                        <a:ea typeface="ＭＳ ゴシック" panose="020B0609070205080204" pitchFamily="49" charset="-128"/>
                      </a:endParaRP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□褒章（藍綬・黄綬）</a:t>
                      </a:r>
                    </a:p>
                  </a:txBody>
                  <a:tcPr anchor="ctr"/>
                </a:tc>
                <a:extLst>
                  <a:ext uri="{0D108BD9-81ED-4DB2-BD59-A6C34878D82A}">
                    <a16:rowId xmlns:a16="http://schemas.microsoft.com/office/drawing/2014/main" val="3475524350"/>
                  </a:ext>
                </a:extLst>
              </a:tr>
              <a:tr h="567541">
                <a:tc>
                  <a:txBody>
                    <a:bodyPr/>
                    <a:lstStyle/>
                    <a:p>
                      <a:pPr lvl="0" algn="ctr"/>
                      <a:r>
                        <a:rPr kumimoji="1" lang="ja-JP" altLang="en-US" dirty="0"/>
                        <a:t>社格</a:t>
                      </a:r>
                      <a:r>
                        <a:rPr kumimoji="1" lang="en-US" altLang="ja-JP" dirty="0"/>
                        <a:t>or</a:t>
                      </a:r>
                      <a:r>
                        <a:rPr kumimoji="1" lang="ja-JP" altLang="en-US" dirty="0"/>
                        <a:t>団体格</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□社格</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□団体格</a:t>
                      </a:r>
                    </a:p>
                  </a:txBody>
                  <a:tcPr anchor="ctr"/>
                </a:tc>
                <a:extLst>
                  <a:ext uri="{0D108BD9-81ED-4DB2-BD59-A6C34878D82A}">
                    <a16:rowId xmlns:a16="http://schemas.microsoft.com/office/drawing/2014/main" val="1570660483"/>
                  </a:ext>
                </a:extLst>
              </a:tr>
              <a:tr h="1095304">
                <a:tc>
                  <a:txBody>
                    <a:bodyPr/>
                    <a:lstStyle/>
                    <a:p>
                      <a:pPr lvl="0" algn="ctr"/>
                      <a:r>
                        <a:rPr kumimoji="1" lang="ja-JP" altLang="en-US" dirty="0"/>
                        <a:t>会社名／団体名</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会社名</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役職　　（　　　　　　　　　　　　）</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団体名（　　　　　　　　　　　）</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役職（　　　　　　　　　　　）</a:t>
                      </a:r>
                    </a:p>
                  </a:txBody>
                  <a:tcPr anchor="ctr"/>
                </a:tc>
                <a:extLst>
                  <a:ext uri="{0D108BD9-81ED-4DB2-BD59-A6C34878D82A}">
                    <a16:rowId xmlns:a16="http://schemas.microsoft.com/office/drawing/2014/main" val="708241583"/>
                  </a:ext>
                </a:extLst>
              </a:tr>
              <a:tr h="567541">
                <a:tc>
                  <a:txBody>
                    <a:bodyPr/>
                    <a:lstStyle/>
                    <a:p>
                      <a:pPr lvl="0" algn="ctr"/>
                      <a:r>
                        <a:rPr kumimoji="1" lang="ja-JP" altLang="en-US" dirty="0"/>
                        <a:t>歴任時期</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a:t>
                      </a:r>
                    </a:p>
                  </a:txBody>
                  <a:tcPr anchor="ctr"/>
                </a:tc>
                <a:extLst>
                  <a:ext uri="{0D108BD9-81ED-4DB2-BD59-A6C34878D82A}">
                    <a16:rowId xmlns:a16="http://schemas.microsoft.com/office/drawing/2014/main" val="1346579130"/>
                  </a:ext>
                </a:extLst>
              </a:tr>
              <a:tr h="589779">
                <a:tc>
                  <a:txBody>
                    <a:bodyPr/>
                    <a:lstStyle/>
                    <a:p>
                      <a:pPr lvl="0" algn="ctr"/>
                      <a:r>
                        <a:rPr kumimoji="1" lang="ja-JP" altLang="en-US" dirty="0"/>
                        <a:t>直近年度</a:t>
                      </a:r>
                      <a:endParaRPr kumimoji="1" lang="en-US" altLang="ja-JP" dirty="0"/>
                    </a:p>
                    <a:p>
                      <a:pPr lvl="0" algn="ctr"/>
                      <a:r>
                        <a:rPr kumimoji="1" lang="ja-JP" altLang="en-US" dirty="0"/>
                        <a:t>（決算期末日）</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　　　年　　月　　日）</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　　　年　　月　　日）</a:t>
                      </a:r>
                    </a:p>
                  </a:txBody>
                  <a:tcPr anchor="ctr"/>
                </a:tc>
                <a:extLst>
                  <a:ext uri="{0D108BD9-81ED-4DB2-BD59-A6C34878D82A}">
                    <a16:rowId xmlns:a16="http://schemas.microsoft.com/office/drawing/2014/main" val="2558203763"/>
                  </a:ext>
                </a:extLst>
              </a:tr>
              <a:tr h="589779">
                <a:tc>
                  <a:txBody>
                    <a:bodyPr/>
                    <a:lstStyle/>
                    <a:p>
                      <a:pPr lvl="0" algn="ctr"/>
                      <a:r>
                        <a:rPr kumimoji="1" lang="ja-JP" altLang="en-US" dirty="0"/>
                        <a:t>在任時最終年度</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（決算期末日）</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　　　年　　月　　日）</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　　　年　　月　　日）</a:t>
                      </a:r>
                    </a:p>
                  </a:txBody>
                  <a:tcPr anchor="ctr"/>
                </a:tc>
                <a:extLst>
                  <a:ext uri="{0D108BD9-81ED-4DB2-BD59-A6C34878D82A}">
                    <a16:rowId xmlns:a16="http://schemas.microsoft.com/office/drawing/2014/main" val="1242349291"/>
                  </a:ext>
                </a:extLst>
              </a:tr>
            </a:tbl>
          </a:graphicData>
        </a:graphic>
      </p:graphicFrame>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4</a:t>
            </a:fld>
            <a:endParaRPr kumimoji="1" lang="ja-JP" altLang="en-US"/>
          </a:p>
        </p:txBody>
      </p:sp>
      <p:sp>
        <p:nvSpPr>
          <p:cNvPr id="5" name="テキスト ボックス 4"/>
          <p:cNvSpPr txBox="1"/>
          <p:nvPr/>
        </p:nvSpPr>
        <p:spPr>
          <a:xfrm>
            <a:off x="611560" y="425470"/>
            <a:ext cx="8363272" cy="523220"/>
          </a:xfrm>
          <a:prstGeom prst="rect">
            <a:avLst/>
          </a:prstGeom>
          <a:noFill/>
        </p:spPr>
        <p:txBody>
          <a:bodyPr wrap="square" rtlCol="0">
            <a:spAutoFit/>
          </a:bodyPr>
          <a:lstStyle/>
          <a:p>
            <a:r>
              <a:rPr lang="en-US" altLang="ja-JP" sz="2800" b="1" dirty="0">
                <a:latin typeface="ＭＳ ゴシック" pitchFamily="49" charset="-128"/>
                <a:ea typeface="ＭＳ ゴシック" pitchFamily="49" charset="-128"/>
              </a:rPr>
              <a:t>(3)</a:t>
            </a:r>
            <a:r>
              <a:rPr lang="ja-JP" altLang="en-US" sz="2800" b="1" dirty="0">
                <a:latin typeface="ＭＳ ゴシック" pitchFamily="49" charset="-128"/>
                <a:ea typeface="ＭＳ ゴシック" pitchFamily="49" charset="-128"/>
              </a:rPr>
              <a:t>チェックポイントの整理</a:t>
            </a:r>
            <a:endParaRPr lang="en-US" altLang="ja-JP" sz="2800" dirty="0"/>
          </a:p>
        </p:txBody>
      </p:sp>
    </p:spTree>
    <p:extLst>
      <p:ext uri="{BB962C8B-B14F-4D97-AF65-F5344CB8AC3E}">
        <p14:creationId xmlns:p14="http://schemas.microsoft.com/office/powerpoint/2010/main" val="167195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639756100"/>
              </p:ext>
            </p:extLst>
          </p:nvPr>
        </p:nvGraphicFramePr>
        <p:xfrm>
          <a:off x="251520" y="1052736"/>
          <a:ext cx="8651304" cy="5306585"/>
        </p:xfrm>
        <a:graphic>
          <a:graphicData uri="http://schemas.openxmlformats.org/drawingml/2006/table">
            <a:tbl>
              <a:tblPr firstCol="1" bandRow="1">
                <a:tableStyleId>{5C22544A-7EE6-4342-B048-85BDC9FD1C3A}</a:tableStyleId>
              </a:tblPr>
              <a:tblGrid>
                <a:gridCol w="1903320">
                  <a:extLst>
                    <a:ext uri="{9D8B030D-6E8A-4147-A177-3AD203B41FA5}">
                      <a16:colId xmlns:a16="http://schemas.microsoft.com/office/drawing/2014/main" val="2240959090"/>
                    </a:ext>
                  </a:extLst>
                </a:gridCol>
                <a:gridCol w="3406404">
                  <a:extLst>
                    <a:ext uri="{9D8B030D-6E8A-4147-A177-3AD203B41FA5}">
                      <a16:colId xmlns:a16="http://schemas.microsoft.com/office/drawing/2014/main" val="4221946689"/>
                    </a:ext>
                  </a:extLst>
                </a:gridCol>
                <a:gridCol w="3341580">
                  <a:extLst>
                    <a:ext uri="{9D8B030D-6E8A-4147-A177-3AD203B41FA5}">
                      <a16:colId xmlns:a16="http://schemas.microsoft.com/office/drawing/2014/main" val="243983060"/>
                    </a:ext>
                  </a:extLst>
                </a:gridCol>
              </a:tblGrid>
              <a:tr h="567541">
                <a:tc>
                  <a:txBody>
                    <a:bodyPr/>
                    <a:lstStyle/>
                    <a:p>
                      <a:pPr lvl="0" algn="ctr"/>
                      <a:r>
                        <a:rPr kumimoji="1" lang="ja-JP" altLang="en-US" dirty="0"/>
                        <a:t>氏名</a:t>
                      </a:r>
                    </a:p>
                  </a:txBody>
                  <a:tcPr anchor="ctr"/>
                </a:tc>
                <a:tc gridSpan="2">
                  <a:txBody>
                    <a:bodyPr/>
                    <a:lstStyle/>
                    <a:p>
                      <a:pPr lvl="0" algn="ctr"/>
                      <a:r>
                        <a:rPr kumimoji="1" lang="ja-JP" altLang="en-US" sz="2400" dirty="0">
                          <a:solidFill>
                            <a:srgbClr val="FF0000"/>
                          </a:solidFill>
                          <a:latin typeface="AR P顏眞楷書体H" panose="03000900000000000000" pitchFamily="66" charset="-128"/>
                          <a:ea typeface="AR P顏眞楷書体H" panose="03000900000000000000" pitchFamily="66" charset="-128"/>
                        </a:rPr>
                        <a:t>経済　太郎</a:t>
                      </a:r>
                    </a:p>
                  </a:txBody>
                  <a:tcPr anchor="ctr"/>
                </a:tc>
                <a:tc hMerge="1">
                  <a:txBody>
                    <a:bodyPr/>
                    <a:lstStyle/>
                    <a:p>
                      <a:pPr lvl="0" algn="ctr"/>
                      <a:endParaRPr kumimoji="1" lang="ja-JP" altLang="en-US"/>
                    </a:p>
                  </a:txBody>
                  <a:tcPr anchor="ctr"/>
                </a:tc>
                <a:extLst>
                  <a:ext uri="{0D108BD9-81ED-4DB2-BD59-A6C34878D82A}">
                    <a16:rowId xmlns:a16="http://schemas.microsoft.com/office/drawing/2014/main" val="3124182307"/>
                  </a:ext>
                </a:extLst>
              </a:tr>
              <a:tr h="567541">
                <a:tc>
                  <a:txBody>
                    <a:bodyPr/>
                    <a:lstStyle/>
                    <a:p>
                      <a:pPr lvl="0" algn="ctr"/>
                      <a:r>
                        <a:rPr kumimoji="1" lang="ja-JP" altLang="en-US" dirty="0"/>
                        <a:t>申請の時期</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令和　　</a:t>
                      </a:r>
                      <a:r>
                        <a:rPr kumimoji="1" lang="ja-JP" altLang="en-US" sz="2400" dirty="0">
                          <a:solidFill>
                            <a:srgbClr val="FF0000"/>
                          </a:solidFill>
                          <a:latin typeface="AR P顏眞楷書体H" panose="03000900000000000000" pitchFamily="66" charset="-128"/>
                          <a:ea typeface="AR P顏眞楷書体H" panose="03000900000000000000" pitchFamily="66" charset="-128"/>
                        </a:rPr>
                        <a:t>７</a:t>
                      </a:r>
                      <a:r>
                        <a:rPr kumimoji="1" lang="ja-JP" altLang="en-US" dirty="0">
                          <a:latin typeface="ＭＳ ゴシック" panose="020B0609070205080204" pitchFamily="49" charset="-128"/>
                          <a:ea typeface="ＭＳ ゴシック" panose="020B0609070205080204" pitchFamily="49" charset="-128"/>
                        </a:rPr>
                        <a:t>　　年（</a:t>
                      </a:r>
                      <a:r>
                        <a:rPr kumimoji="1" lang="ja-JP" altLang="en-US" baseline="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春</a:t>
                      </a:r>
                      <a:r>
                        <a:rPr kumimoji="1" lang="ja-JP" altLang="en-US" baseline="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a:t>
                      </a:r>
                      <a:r>
                        <a:rPr kumimoji="1" lang="ja-JP" altLang="en-US" baseline="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秋 ）</a:t>
                      </a:r>
                    </a:p>
                  </a:txBody>
                  <a:tcPr anchor="ctr"/>
                </a:tc>
                <a:tc hMerge="1">
                  <a:txBody>
                    <a:bodyPr/>
                    <a:lstStyle/>
                    <a:p>
                      <a:pPr lvl="0" algn="ctr"/>
                      <a:endParaRPr kumimoji="1" lang="ja-JP" altLang="en-US"/>
                    </a:p>
                  </a:txBody>
                  <a:tcPr anchor="ctr"/>
                </a:tc>
                <a:extLst>
                  <a:ext uri="{0D108BD9-81ED-4DB2-BD59-A6C34878D82A}">
                    <a16:rowId xmlns:a16="http://schemas.microsoft.com/office/drawing/2014/main" val="3541077979"/>
                  </a:ext>
                </a:extLst>
              </a:tr>
              <a:tr h="567541">
                <a:tc>
                  <a:txBody>
                    <a:bodyPr/>
                    <a:lstStyle/>
                    <a:p>
                      <a:pPr lvl="0" algn="ctr"/>
                      <a:r>
                        <a:rPr kumimoji="1" lang="ja-JP" altLang="en-US" dirty="0"/>
                        <a:t>申請の種類</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□叙勲（勲等：　　　　　　）</a:t>
                      </a:r>
                      <a:endParaRPr kumimoji="1" lang="en-US" altLang="ja-JP" dirty="0">
                        <a:latin typeface="ＭＳ ゴシック" panose="020B0609070205080204" pitchFamily="49" charset="-128"/>
                        <a:ea typeface="ＭＳ ゴシック" panose="020B0609070205080204" pitchFamily="49" charset="-128"/>
                      </a:endParaRPr>
                    </a:p>
                  </a:txBody>
                  <a:tcPr anchor="ctr"/>
                </a:tc>
                <a:tc>
                  <a:txBody>
                    <a:bodyPr/>
                    <a:lstStyle/>
                    <a:p>
                      <a:pPr lvl="0" algn="l"/>
                      <a:r>
                        <a:rPr kumimoji="1" lang="ja-JP" altLang="en-US" dirty="0">
                          <a:solidFill>
                            <a:srgbClr val="FF000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褒章（藍綬・黄綬）</a:t>
                      </a:r>
                    </a:p>
                  </a:txBody>
                  <a:tcPr anchor="ctr"/>
                </a:tc>
                <a:extLst>
                  <a:ext uri="{0D108BD9-81ED-4DB2-BD59-A6C34878D82A}">
                    <a16:rowId xmlns:a16="http://schemas.microsoft.com/office/drawing/2014/main" val="3475524350"/>
                  </a:ext>
                </a:extLst>
              </a:tr>
              <a:tr h="567541">
                <a:tc>
                  <a:txBody>
                    <a:bodyPr/>
                    <a:lstStyle/>
                    <a:p>
                      <a:pPr lvl="0" algn="ctr"/>
                      <a:r>
                        <a:rPr kumimoji="1" lang="ja-JP" altLang="en-US" dirty="0"/>
                        <a:t>社格</a:t>
                      </a:r>
                      <a:r>
                        <a:rPr kumimoji="1" lang="en-US" altLang="ja-JP" dirty="0"/>
                        <a:t>or</a:t>
                      </a:r>
                      <a:r>
                        <a:rPr kumimoji="1" lang="ja-JP" altLang="en-US" dirty="0"/>
                        <a:t>団体格</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□社格</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FF000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団体格</a:t>
                      </a:r>
                    </a:p>
                  </a:txBody>
                  <a:tcPr anchor="ctr"/>
                </a:tc>
                <a:extLst>
                  <a:ext uri="{0D108BD9-81ED-4DB2-BD59-A6C34878D82A}">
                    <a16:rowId xmlns:a16="http://schemas.microsoft.com/office/drawing/2014/main" val="1570660483"/>
                  </a:ext>
                </a:extLst>
              </a:tr>
              <a:tr h="1095304">
                <a:tc>
                  <a:txBody>
                    <a:bodyPr/>
                    <a:lstStyle/>
                    <a:p>
                      <a:pPr lvl="0" algn="ctr"/>
                      <a:r>
                        <a:rPr kumimoji="1" lang="ja-JP" altLang="en-US" dirty="0"/>
                        <a:t>会社名／団体名</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会社名</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AR P顏眞楷書体H" panose="03000900000000000000" pitchFamily="66" charset="-128"/>
                          <a:ea typeface="AR P顏眞楷書体H" panose="03000900000000000000" pitchFamily="66" charset="-128"/>
                        </a:rPr>
                        <a:t>○□△</a:t>
                      </a:r>
                      <a:r>
                        <a:rPr kumimoji="1" lang="en-US" altLang="ja-JP" dirty="0">
                          <a:solidFill>
                            <a:srgbClr val="FF0000"/>
                          </a:solidFill>
                          <a:latin typeface="AR P顏眞楷書体H" panose="03000900000000000000" pitchFamily="66" charset="-128"/>
                          <a:ea typeface="AR P顏眞楷書体H" panose="03000900000000000000" pitchFamily="66" charset="-128"/>
                        </a:rPr>
                        <a:t>(</a:t>
                      </a:r>
                      <a:r>
                        <a:rPr kumimoji="1" lang="ja-JP" altLang="en-US" dirty="0">
                          <a:solidFill>
                            <a:srgbClr val="FF0000"/>
                          </a:solidFill>
                          <a:latin typeface="AR P顏眞楷書体H" panose="03000900000000000000" pitchFamily="66" charset="-128"/>
                          <a:ea typeface="AR P顏眞楷書体H" panose="03000900000000000000" pitchFamily="66" charset="-128"/>
                        </a:rPr>
                        <a:t>株</a:t>
                      </a:r>
                      <a:r>
                        <a:rPr kumimoji="1" lang="en-US" altLang="ja-JP" dirty="0">
                          <a:solidFill>
                            <a:srgbClr val="FF0000"/>
                          </a:solidFill>
                          <a:latin typeface="AR P顏眞楷書体H" panose="03000900000000000000" pitchFamily="66" charset="-128"/>
                          <a:ea typeface="AR P顏眞楷書体H" panose="03000900000000000000" pitchFamily="66" charset="-128"/>
                        </a:rPr>
                        <a:t>)</a:t>
                      </a:r>
                      <a:r>
                        <a:rPr kumimoji="1" lang="ja-JP" altLang="en-US" dirty="0">
                          <a:solidFill>
                            <a:srgbClr val="FF0000"/>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役職　</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AR P顏眞楷書体H" panose="03000900000000000000" pitchFamily="66" charset="-128"/>
                          <a:ea typeface="AR P顏眞楷書体H" panose="03000900000000000000" pitchFamily="66" charset="-128"/>
                        </a:rPr>
                        <a:t>代表取締役社長</a:t>
                      </a:r>
                      <a:r>
                        <a:rPr kumimoji="1" lang="ja-JP" altLang="en-US" dirty="0">
                          <a:latin typeface="ＭＳ ゴシック" panose="020B0609070205080204" pitchFamily="49" charset="-128"/>
                          <a:ea typeface="ＭＳ ゴシック" panose="020B0609070205080204" pitchFamily="49" charset="-128"/>
                        </a:rPr>
                        <a:t>　　）</a:t>
                      </a:r>
                    </a:p>
                  </a:txBody>
                  <a:tcPr anchor="ctr"/>
                </a:tc>
                <a:tc>
                  <a:txBody>
                    <a:bodyPr/>
                    <a:lstStyle/>
                    <a:p>
                      <a:pPr lvl="0" algn="l"/>
                      <a:r>
                        <a:rPr kumimoji="1" lang="ja-JP" altLang="en-US" dirty="0">
                          <a:latin typeface="ＭＳ ゴシック" panose="020B0609070205080204" pitchFamily="49" charset="-128"/>
                          <a:ea typeface="ＭＳ ゴシック" panose="020B0609070205080204" pitchFamily="49" charset="-128"/>
                        </a:rPr>
                        <a:t>団体名</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AR P顏眞楷書体H" panose="03000900000000000000" pitchFamily="66" charset="-128"/>
                          <a:ea typeface="AR P顏眞楷書体H" panose="03000900000000000000" pitchFamily="66" charset="-128"/>
                        </a:rPr>
                        <a:t>（一社）○○○○協会</a:t>
                      </a:r>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役職</a:t>
                      </a:r>
                      <a:endParaRPr kumimoji="1" lang="en-US" altLang="ja-JP" dirty="0">
                        <a:latin typeface="ＭＳ ゴシック" panose="020B0609070205080204" pitchFamily="49" charset="-128"/>
                        <a:ea typeface="ＭＳ ゴシック" panose="020B0609070205080204" pitchFamily="49" charset="-128"/>
                      </a:endParaRPr>
                    </a:p>
                    <a:p>
                      <a:pPr lvl="0" algn="l"/>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AR P顏眞楷書体H" panose="03000900000000000000" pitchFamily="66" charset="-128"/>
                          <a:ea typeface="AR P顏眞楷書体H" panose="03000900000000000000" pitchFamily="66" charset="-128"/>
                        </a:rPr>
                        <a:t>理事長</a:t>
                      </a:r>
                      <a:r>
                        <a:rPr kumimoji="1" lang="ja-JP" altLang="en-US" dirty="0">
                          <a:latin typeface="ＭＳ ゴシック" panose="020B0609070205080204" pitchFamily="49" charset="-128"/>
                          <a:ea typeface="ＭＳ ゴシック" panose="020B0609070205080204" pitchFamily="49" charset="-128"/>
                        </a:rPr>
                        <a:t>　　　　）</a:t>
                      </a:r>
                    </a:p>
                  </a:txBody>
                  <a:tcPr anchor="ctr"/>
                </a:tc>
                <a:extLst>
                  <a:ext uri="{0D108BD9-81ED-4DB2-BD59-A6C34878D82A}">
                    <a16:rowId xmlns:a16="http://schemas.microsoft.com/office/drawing/2014/main" val="708241583"/>
                  </a:ext>
                </a:extLst>
              </a:tr>
              <a:tr h="567541">
                <a:tc>
                  <a:txBody>
                    <a:bodyPr/>
                    <a:lstStyle/>
                    <a:p>
                      <a:pPr lvl="0" algn="ctr"/>
                      <a:r>
                        <a:rPr kumimoji="1" lang="ja-JP" altLang="en-US" dirty="0"/>
                        <a:t>歴任時期</a:t>
                      </a:r>
                    </a:p>
                  </a:txBody>
                  <a:tcPr anchor="ctr"/>
                </a:tc>
                <a:tc>
                  <a:txBody>
                    <a:bodyPr/>
                    <a:lstStyle/>
                    <a:p>
                      <a:pPr lvl="0" algn="ctr"/>
                      <a:r>
                        <a:rPr kumimoji="1" lang="en-US" altLang="ja-JP" dirty="0">
                          <a:solidFill>
                            <a:srgbClr val="FF0000"/>
                          </a:solidFill>
                          <a:latin typeface="AR P顏眞楷書体H" panose="03000900000000000000" pitchFamily="66" charset="-128"/>
                          <a:ea typeface="AR P顏眞楷書体H" panose="03000900000000000000" pitchFamily="66" charset="-128"/>
                        </a:rPr>
                        <a:t>H15.6.1</a:t>
                      </a:r>
                      <a:r>
                        <a:rPr kumimoji="1" lang="ja-JP" altLang="en-US" dirty="0">
                          <a:solidFill>
                            <a:srgbClr val="FF0000"/>
                          </a:solidFill>
                          <a:latin typeface="AR P顏眞楷書体H" panose="03000900000000000000" pitchFamily="66" charset="-128"/>
                          <a:ea typeface="AR P顏眞楷書体H" panose="03000900000000000000" pitchFamily="66" charset="-128"/>
                        </a:rPr>
                        <a:t>　</a:t>
                      </a:r>
                      <a:r>
                        <a:rPr kumimoji="1" lang="ja-JP" altLang="en-US" dirty="0">
                          <a:latin typeface="ＭＳ ゴシック" panose="020B0609070205080204" pitchFamily="49" charset="-128"/>
                          <a:ea typeface="ＭＳ ゴシック" panose="020B0609070205080204" pitchFamily="49" charset="-128"/>
                        </a:rPr>
                        <a:t>～　</a:t>
                      </a:r>
                      <a:r>
                        <a:rPr kumimoji="1" lang="en-US" altLang="ja-JP" dirty="0">
                          <a:solidFill>
                            <a:srgbClr val="FF0000"/>
                          </a:solidFill>
                          <a:latin typeface="AR P顏眞楷書体H" panose="03000900000000000000" pitchFamily="66" charset="-128"/>
                          <a:ea typeface="AR P顏眞楷書体H" panose="03000900000000000000" pitchFamily="66" charset="-128"/>
                        </a:rPr>
                        <a:t>R4.10.30</a:t>
                      </a:r>
                      <a:endParaRPr kumimoji="1" lang="ja-JP" altLang="en-US" dirty="0">
                        <a:solidFill>
                          <a:srgbClr val="FF0000"/>
                        </a:solidFill>
                        <a:latin typeface="AR P顏眞楷書体H" panose="03000900000000000000" pitchFamily="66" charset="-128"/>
                        <a:ea typeface="AR P顏眞楷書体H" panose="03000900000000000000" pitchFamily="66" charset="-128"/>
                      </a:endParaRPr>
                    </a:p>
                  </a:txBody>
                  <a:tcPr anchor="ctr"/>
                </a:tc>
                <a:tc>
                  <a:txBody>
                    <a:bodyPr/>
                    <a:lstStyle/>
                    <a:p>
                      <a:pPr lvl="0" algn="ctr"/>
                      <a:r>
                        <a:rPr kumimoji="1" lang="en-US" altLang="ja-JP" dirty="0">
                          <a:solidFill>
                            <a:srgbClr val="FF0000"/>
                          </a:solidFill>
                          <a:latin typeface="AR P顏眞楷書体H" panose="03000900000000000000" pitchFamily="66" charset="-128"/>
                          <a:ea typeface="AR P顏眞楷書体H" panose="03000900000000000000" pitchFamily="66" charset="-128"/>
                        </a:rPr>
                        <a:t>H24.4.1</a:t>
                      </a:r>
                      <a:r>
                        <a:rPr kumimoji="1" lang="ja-JP" altLang="en-US" dirty="0">
                          <a:latin typeface="ＭＳ ゴシック" panose="020B0609070205080204" pitchFamily="49" charset="-128"/>
                          <a:ea typeface="ＭＳ ゴシック" panose="020B0609070205080204" pitchFamily="49" charset="-128"/>
                        </a:rPr>
                        <a:t>　～　</a:t>
                      </a:r>
                      <a:r>
                        <a:rPr kumimoji="1" lang="en-US" altLang="ja-JP" dirty="0">
                          <a:solidFill>
                            <a:srgbClr val="FF0000"/>
                          </a:solidFill>
                          <a:latin typeface="AR P顏眞楷書体H" panose="03000900000000000000" pitchFamily="66" charset="-128"/>
                          <a:ea typeface="AR P顏眞楷書体H" panose="03000900000000000000" pitchFamily="66" charset="-128"/>
                        </a:rPr>
                        <a:t>H</a:t>
                      </a:r>
                      <a:r>
                        <a:rPr kumimoji="1" lang="ja-JP" altLang="en-US" dirty="0">
                          <a:solidFill>
                            <a:srgbClr val="FF0000"/>
                          </a:solidFill>
                          <a:latin typeface="AR P顏眞楷書体H" panose="03000900000000000000" pitchFamily="66" charset="-128"/>
                          <a:ea typeface="AR P顏眞楷書体H" panose="03000900000000000000" pitchFamily="66" charset="-128"/>
                        </a:rPr>
                        <a:t>３０</a:t>
                      </a:r>
                      <a:r>
                        <a:rPr kumimoji="1" lang="en-US" altLang="ja-JP" dirty="0">
                          <a:solidFill>
                            <a:srgbClr val="FF0000"/>
                          </a:solidFill>
                          <a:latin typeface="AR P顏眞楷書体H" panose="03000900000000000000" pitchFamily="66" charset="-128"/>
                          <a:ea typeface="AR P顏眞楷書体H" panose="03000900000000000000" pitchFamily="66" charset="-128"/>
                        </a:rPr>
                        <a:t>.5.31</a:t>
                      </a:r>
                      <a:endParaRPr kumimoji="1" lang="ja-JP" altLang="en-US" dirty="0">
                        <a:solidFill>
                          <a:srgbClr val="FF0000"/>
                        </a:solidFill>
                        <a:latin typeface="AR P顏眞楷書体H" panose="03000900000000000000" pitchFamily="66" charset="-128"/>
                        <a:ea typeface="AR P顏眞楷書体H" panose="03000900000000000000" pitchFamily="66" charset="-128"/>
                      </a:endParaRPr>
                    </a:p>
                  </a:txBody>
                  <a:tcPr anchor="ctr"/>
                </a:tc>
                <a:extLst>
                  <a:ext uri="{0D108BD9-81ED-4DB2-BD59-A6C34878D82A}">
                    <a16:rowId xmlns:a16="http://schemas.microsoft.com/office/drawing/2014/main" val="1346579130"/>
                  </a:ext>
                </a:extLst>
              </a:tr>
              <a:tr h="589779">
                <a:tc>
                  <a:txBody>
                    <a:bodyPr/>
                    <a:lstStyle/>
                    <a:p>
                      <a:pPr lvl="0" algn="ctr"/>
                      <a:r>
                        <a:rPr kumimoji="1" lang="ja-JP" altLang="en-US" dirty="0"/>
                        <a:t>直近年度</a:t>
                      </a:r>
                      <a:endParaRPr kumimoji="1" lang="en-US" altLang="ja-JP" dirty="0"/>
                    </a:p>
                    <a:p>
                      <a:pPr lvl="0" algn="ctr"/>
                      <a:r>
                        <a:rPr kumimoji="1" lang="ja-JP" altLang="en-US" dirty="0"/>
                        <a:t>（決算期末日）</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chemeClr val="tx1"/>
                          </a:solidFill>
                          <a:latin typeface="AR P顏眞楷書体H" panose="03000900000000000000" pitchFamily="66" charset="-128"/>
                          <a:ea typeface="AR P顏眞楷書体H" panose="03000900000000000000" pitchFamily="66" charset="-128"/>
                        </a:rPr>
                        <a:t>令和</a:t>
                      </a:r>
                      <a:r>
                        <a:rPr kumimoji="1" lang="ja-JP" altLang="en-US" dirty="0">
                          <a:solidFill>
                            <a:srgbClr val="FF0000"/>
                          </a:solidFill>
                          <a:latin typeface="AR P顏眞楷書体H" panose="03000900000000000000" pitchFamily="66" charset="-128"/>
                          <a:ea typeface="AR P顏眞楷書体H" panose="03000900000000000000" pitchFamily="66" charset="-128"/>
                        </a:rPr>
                        <a:t>　５</a:t>
                      </a: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a:t>
                      </a:r>
                      <a:r>
                        <a:rPr kumimoji="1" lang="ja-JP" altLang="en-US" dirty="0">
                          <a:solidFill>
                            <a:srgbClr val="FF0000"/>
                          </a:solidFill>
                          <a:latin typeface="AR P顏眞楷書体H" panose="03000900000000000000" pitchFamily="66" charset="-128"/>
                          <a:ea typeface="AR P顏眞楷書体H" panose="03000900000000000000" pitchFamily="66" charset="-128"/>
                        </a:rPr>
                        <a:t>令和６年６月３０日</a:t>
                      </a:r>
                      <a:r>
                        <a:rPr kumimoji="1" lang="ja-JP" altLang="en-US"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６月決算の場合</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chemeClr val="tx1"/>
                          </a:solidFill>
                          <a:latin typeface="AR P顏眞楷書体H" panose="03000900000000000000" pitchFamily="66" charset="-128"/>
                          <a:ea typeface="AR P顏眞楷書体H" panose="03000900000000000000" pitchFamily="66" charset="-128"/>
                        </a:rPr>
                        <a:t>令和</a:t>
                      </a:r>
                      <a:r>
                        <a:rPr kumimoji="1" lang="ja-JP" altLang="en-US" dirty="0">
                          <a:solidFill>
                            <a:srgbClr val="FF0000"/>
                          </a:solidFill>
                          <a:latin typeface="AR P顏眞楷書体H" panose="03000900000000000000" pitchFamily="66" charset="-128"/>
                          <a:ea typeface="AR P顏眞楷書体H" panose="03000900000000000000" pitchFamily="66" charset="-128"/>
                        </a:rPr>
                        <a:t>　５</a:t>
                      </a: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AR P顏眞楷書体H" panose="03000900000000000000" pitchFamily="66" charset="-128"/>
                          <a:ea typeface="AR P顏眞楷書体H" panose="03000900000000000000" pitchFamily="66" charset="-128"/>
                        </a:rPr>
                        <a:t>令和６年３月３１日　</a:t>
                      </a:r>
                      <a:r>
                        <a:rPr kumimoji="1" lang="ja-JP" altLang="en-US" dirty="0">
                          <a:latin typeface="ＭＳ ゴシック" panose="020B0609070205080204" pitchFamily="49" charset="-128"/>
                          <a:ea typeface="ＭＳ ゴシック" panose="020B0609070205080204" pitchFamily="49" charset="-128"/>
                        </a:rPr>
                        <a:t>）</a:t>
                      </a:r>
                    </a:p>
                  </a:txBody>
                  <a:tcPr anchor="ctr"/>
                </a:tc>
                <a:extLst>
                  <a:ext uri="{0D108BD9-81ED-4DB2-BD59-A6C34878D82A}">
                    <a16:rowId xmlns:a16="http://schemas.microsoft.com/office/drawing/2014/main" val="2558203763"/>
                  </a:ext>
                </a:extLst>
              </a:tr>
              <a:tr h="589779">
                <a:tc>
                  <a:txBody>
                    <a:bodyPr/>
                    <a:lstStyle/>
                    <a:p>
                      <a:pPr lvl="0" algn="ctr"/>
                      <a:r>
                        <a:rPr kumimoji="1" lang="ja-JP" altLang="en-US" dirty="0"/>
                        <a:t>在任時最終年度</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（決算期末日）</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chemeClr val="tx1"/>
                          </a:solidFill>
                          <a:latin typeface="AR P顏眞楷書体H" panose="03000900000000000000" pitchFamily="66" charset="-128"/>
                          <a:ea typeface="AR P顏眞楷書体H" panose="03000900000000000000" pitchFamily="66" charset="-128"/>
                        </a:rPr>
                        <a:t>令和</a:t>
                      </a:r>
                      <a:r>
                        <a:rPr kumimoji="1" lang="ja-JP" altLang="en-US" dirty="0">
                          <a:solidFill>
                            <a:srgbClr val="FF0000"/>
                          </a:solidFill>
                          <a:latin typeface="AR P顏眞楷書体H" panose="03000900000000000000" pitchFamily="66" charset="-128"/>
                          <a:ea typeface="AR P顏眞楷書体H" panose="03000900000000000000" pitchFamily="66" charset="-128"/>
                        </a:rPr>
                        <a:t>　</a:t>
                      </a:r>
                      <a:r>
                        <a:rPr kumimoji="1" lang="en-US" altLang="ja-JP" dirty="0">
                          <a:solidFill>
                            <a:srgbClr val="FF0000"/>
                          </a:solidFill>
                          <a:latin typeface="AR P顏眞楷書体H" panose="03000900000000000000" pitchFamily="66" charset="-128"/>
                          <a:ea typeface="AR P顏眞楷書体H" panose="03000900000000000000" pitchFamily="66" charset="-128"/>
                        </a:rPr>
                        <a:t>3</a:t>
                      </a: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a:t>
                      </a:r>
                      <a:r>
                        <a:rPr kumimoji="1" lang="ja-JP" altLang="en-US" dirty="0">
                          <a:solidFill>
                            <a:srgbClr val="FF0000"/>
                          </a:solidFill>
                          <a:latin typeface="AR P顏眞楷書体H" panose="03000900000000000000" pitchFamily="66" charset="-128"/>
                          <a:ea typeface="AR P顏眞楷書体H" panose="03000900000000000000" pitchFamily="66" charset="-128"/>
                        </a:rPr>
                        <a:t>令和４年６月３０日</a:t>
                      </a:r>
                      <a:r>
                        <a:rPr kumimoji="1" lang="ja-JP" altLang="en-US"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６月決算の場合</a:t>
                      </a:r>
                    </a:p>
                  </a:txBody>
                  <a:tcPr anchor="ctr"/>
                </a:tc>
                <a:tc>
                  <a:txBody>
                    <a:bodyPr/>
                    <a:lstStyle/>
                    <a:p>
                      <a:pPr lvl="0" algn="ctr"/>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chemeClr val="tx1"/>
                          </a:solidFill>
                          <a:latin typeface="AR P顏眞楷書体H" panose="03000900000000000000" pitchFamily="66" charset="-128"/>
                          <a:ea typeface="AR P顏眞楷書体H" panose="03000900000000000000" pitchFamily="66" charset="-128"/>
                        </a:rPr>
                        <a:t>平成</a:t>
                      </a:r>
                      <a:r>
                        <a:rPr kumimoji="1" lang="ja-JP" altLang="en-US" dirty="0">
                          <a:solidFill>
                            <a:srgbClr val="FF0000"/>
                          </a:solidFill>
                          <a:latin typeface="AR P顏眞楷書体H" panose="03000900000000000000" pitchFamily="66" charset="-128"/>
                          <a:ea typeface="AR P顏眞楷書体H" panose="03000900000000000000" pitchFamily="66" charset="-128"/>
                        </a:rPr>
                        <a:t>　２９</a:t>
                      </a:r>
                      <a:r>
                        <a:rPr kumimoji="1" lang="ja-JP" altLang="en-US" dirty="0">
                          <a:latin typeface="ＭＳ ゴシック" panose="020B0609070205080204" pitchFamily="49" charset="-128"/>
                          <a:ea typeface="ＭＳ ゴシック" panose="020B0609070205080204" pitchFamily="49" charset="-128"/>
                        </a:rPr>
                        <a:t>　年度</a:t>
                      </a:r>
                      <a:endParaRPr kumimoji="1" lang="en-US" altLang="ja-JP" dirty="0">
                        <a:latin typeface="ＭＳ ゴシック" panose="020B0609070205080204" pitchFamily="49" charset="-128"/>
                        <a:ea typeface="ＭＳ ゴシック" panose="020B0609070205080204" pitchFamily="49" charset="-128"/>
                      </a:endParaRPr>
                    </a:p>
                    <a:p>
                      <a:pPr lvl="0" algn="ctr"/>
                      <a:r>
                        <a:rPr kumimoji="1" lang="ja-JP" altLang="en-US" dirty="0">
                          <a:latin typeface="ＭＳ ゴシック" panose="020B0609070205080204" pitchFamily="49" charset="-128"/>
                          <a:ea typeface="ＭＳ ゴシック" panose="020B0609070205080204" pitchFamily="49" charset="-128"/>
                        </a:rPr>
                        <a:t>（　</a:t>
                      </a:r>
                      <a:r>
                        <a:rPr kumimoji="1" lang="ja-JP" altLang="en-US" dirty="0">
                          <a:solidFill>
                            <a:srgbClr val="FF0000"/>
                          </a:solidFill>
                          <a:latin typeface="AR P顏眞楷書体H" panose="03000900000000000000" pitchFamily="66" charset="-128"/>
                          <a:ea typeface="AR P顏眞楷書体H" panose="03000900000000000000" pitchFamily="66" charset="-128"/>
                        </a:rPr>
                        <a:t>平成３０年３月３１日　</a:t>
                      </a:r>
                      <a:r>
                        <a:rPr kumimoji="1" lang="ja-JP" altLang="en-US" dirty="0">
                          <a:latin typeface="ＭＳ ゴシック" panose="020B0609070205080204" pitchFamily="49" charset="-128"/>
                          <a:ea typeface="ＭＳ ゴシック" panose="020B0609070205080204" pitchFamily="49" charset="-128"/>
                        </a:rPr>
                        <a:t>）</a:t>
                      </a:r>
                    </a:p>
                  </a:txBody>
                  <a:tcPr anchor="ctr"/>
                </a:tc>
                <a:extLst>
                  <a:ext uri="{0D108BD9-81ED-4DB2-BD59-A6C34878D82A}">
                    <a16:rowId xmlns:a16="http://schemas.microsoft.com/office/drawing/2014/main" val="1242349291"/>
                  </a:ext>
                </a:extLst>
              </a:tr>
            </a:tbl>
          </a:graphicData>
        </a:graphic>
      </p:graphicFrame>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5</a:t>
            </a:fld>
            <a:endParaRPr kumimoji="1" lang="ja-JP" altLang="en-US"/>
          </a:p>
        </p:txBody>
      </p:sp>
      <p:sp>
        <p:nvSpPr>
          <p:cNvPr id="5" name="テキスト ボックス 4"/>
          <p:cNvSpPr txBox="1"/>
          <p:nvPr/>
        </p:nvSpPr>
        <p:spPr>
          <a:xfrm>
            <a:off x="611560" y="425470"/>
            <a:ext cx="8363272" cy="523220"/>
          </a:xfrm>
          <a:prstGeom prst="rect">
            <a:avLst/>
          </a:prstGeom>
          <a:noFill/>
        </p:spPr>
        <p:txBody>
          <a:bodyPr wrap="square" rtlCol="0">
            <a:spAutoFit/>
          </a:bodyPr>
          <a:lstStyle/>
          <a:p>
            <a:r>
              <a:rPr lang="en-US" altLang="ja-JP" sz="2800" b="1" dirty="0">
                <a:latin typeface="ＭＳ ゴシック" pitchFamily="49" charset="-128"/>
                <a:ea typeface="ＭＳ ゴシック" pitchFamily="49" charset="-128"/>
              </a:rPr>
              <a:t>(3)</a:t>
            </a:r>
            <a:r>
              <a:rPr lang="ja-JP" altLang="en-US" sz="2800" b="1" dirty="0">
                <a:latin typeface="ＭＳ ゴシック" pitchFamily="49" charset="-128"/>
                <a:ea typeface="ＭＳ ゴシック" pitchFamily="49" charset="-128"/>
              </a:rPr>
              <a:t>チェックポイントの整理（例）</a:t>
            </a:r>
            <a:endParaRPr lang="en-US" altLang="ja-JP" sz="2800" dirty="0"/>
          </a:p>
        </p:txBody>
      </p:sp>
      <p:sp>
        <p:nvSpPr>
          <p:cNvPr id="2" name="楕円 1"/>
          <p:cNvSpPr/>
          <p:nvPr/>
        </p:nvSpPr>
        <p:spPr>
          <a:xfrm>
            <a:off x="5940152" y="1772816"/>
            <a:ext cx="312742" cy="312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528934" y="2348880"/>
            <a:ext cx="56334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76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5652120" y="44624"/>
            <a:ext cx="3645024" cy="1224136"/>
          </a:xfrm>
        </p:spPr>
        <p:txBody>
          <a:bodyPr>
            <a:normAutofit/>
          </a:bodyPr>
          <a:lstStyle/>
          <a:p>
            <a:r>
              <a:rPr kumimoji="1" lang="en-US" altLang="ja-JP" sz="3200" b="1" dirty="0">
                <a:solidFill>
                  <a:schemeClr val="tx1"/>
                </a:solidFill>
                <a:latin typeface="ＭＳ ゴシック" pitchFamily="49" charset="-128"/>
                <a:ea typeface="ＭＳ ゴシック" pitchFamily="49" charset="-128"/>
              </a:rPr>
              <a:t>(0)</a:t>
            </a:r>
            <a:r>
              <a:rPr kumimoji="1" lang="ja-JP" altLang="en-US" sz="3200" b="1" dirty="0">
                <a:solidFill>
                  <a:schemeClr val="tx1"/>
                </a:solidFill>
                <a:latin typeface="ＭＳ ゴシック" pitchFamily="49" charset="-128"/>
                <a:ea typeface="ＭＳ ゴシック" pitchFamily="49" charset="-128"/>
              </a:rPr>
              <a:t>候補者調査票</a:t>
            </a:r>
          </a:p>
        </p:txBody>
      </p:sp>
      <p:sp>
        <p:nvSpPr>
          <p:cNvPr id="6" name="テキスト ボックス 5"/>
          <p:cNvSpPr txBox="1"/>
          <p:nvPr/>
        </p:nvSpPr>
        <p:spPr>
          <a:xfrm>
            <a:off x="5940152" y="1437739"/>
            <a:ext cx="3024336" cy="5262979"/>
          </a:xfrm>
          <a:prstGeom prst="rect">
            <a:avLst/>
          </a:prstGeom>
          <a:noFill/>
        </p:spPr>
        <p:txBody>
          <a:bodyPr wrap="square" rtlCol="0">
            <a:spAutoFit/>
          </a:bodyPr>
          <a:lstStyle/>
          <a:p>
            <a:r>
              <a:rPr lang="ja-JP" altLang="en-US" sz="2800" dirty="0"/>
              <a:t>●候補者調査時に</a:t>
            </a:r>
            <a:endParaRPr lang="en-US" altLang="ja-JP" sz="2800" dirty="0"/>
          </a:p>
          <a:p>
            <a:r>
              <a:rPr lang="ja-JP" altLang="en-US" sz="2800" dirty="0"/>
              <a:t>　提出</a:t>
            </a:r>
            <a:endParaRPr lang="en-US" altLang="ja-JP" sz="2800" dirty="0"/>
          </a:p>
          <a:p>
            <a:endParaRPr lang="en-US" altLang="ja-JP" sz="2800" dirty="0"/>
          </a:p>
          <a:p>
            <a:r>
              <a:rPr lang="ja-JP" altLang="en-US" sz="2800" dirty="0"/>
              <a:t>●指定様式に沿って必須要件等を整理すること</a:t>
            </a:r>
            <a:endParaRPr lang="en-US" altLang="ja-JP" sz="2800" dirty="0"/>
          </a:p>
          <a:p>
            <a:endParaRPr lang="en-US" altLang="ja-JP" sz="2800" dirty="0"/>
          </a:p>
          <a:p>
            <a:r>
              <a:rPr lang="ja-JP" altLang="en-US" sz="2800" dirty="0"/>
              <a:t>●申立の項目により様式が異なるため、該当する様式で提出すること</a:t>
            </a:r>
            <a:endParaRPr lang="en-US" altLang="ja-JP" sz="2800" dirty="0"/>
          </a:p>
          <a:p>
            <a:endParaRPr kumimoji="1" lang="en-US" altLang="ja-JP" sz="2800" dirty="0"/>
          </a:p>
        </p:txBody>
      </p:sp>
      <p:sp>
        <p:nvSpPr>
          <p:cNvPr id="9" name="正方形/長方形 8"/>
          <p:cNvSpPr/>
          <p:nvPr/>
        </p:nvSpPr>
        <p:spPr>
          <a:xfrm>
            <a:off x="118206" y="107688"/>
            <a:ext cx="5777322" cy="6671781"/>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id="{50824E34-8C65-3D53-5F5B-8EA9A55F72CD}"/>
              </a:ext>
            </a:extLst>
          </p:cNvPr>
          <p:cNvPicPr>
            <a:picLocks noChangeAspect="1"/>
          </p:cNvPicPr>
          <p:nvPr/>
        </p:nvPicPr>
        <p:blipFill>
          <a:blip r:embed="rId2"/>
          <a:stretch>
            <a:fillRect/>
          </a:stretch>
        </p:blipFill>
        <p:spPr>
          <a:xfrm>
            <a:off x="425231" y="476672"/>
            <a:ext cx="5163271" cy="5706271"/>
          </a:xfrm>
          <a:prstGeom prst="rect">
            <a:avLst/>
          </a:prstGeom>
        </p:spPr>
      </p:pic>
    </p:spTree>
    <p:extLst>
      <p:ext uri="{BB962C8B-B14F-4D97-AF65-F5344CB8AC3E}">
        <p14:creationId xmlns:p14="http://schemas.microsoft.com/office/powerpoint/2010/main" val="101609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5895528" y="188640"/>
            <a:ext cx="2880320" cy="1224136"/>
          </a:xfrm>
        </p:spPr>
        <p:txBody>
          <a:bodyPr>
            <a:normAutofit/>
          </a:bodyPr>
          <a:lstStyle/>
          <a:p>
            <a:r>
              <a:rPr kumimoji="1" lang="en-US" altLang="ja-JP" sz="4000" b="1" dirty="0">
                <a:solidFill>
                  <a:schemeClr val="tx1"/>
                </a:solidFill>
                <a:latin typeface="ＭＳ ゴシック" pitchFamily="49" charset="-128"/>
                <a:ea typeface="ＭＳ ゴシック" pitchFamily="49" charset="-128"/>
              </a:rPr>
              <a:t>(1)</a:t>
            </a:r>
            <a:r>
              <a:rPr kumimoji="1" lang="ja-JP" altLang="en-US" sz="4000" b="1" dirty="0">
                <a:solidFill>
                  <a:schemeClr val="tx1"/>
                </a:solidFill>
                <a:latin typeface="ＭＳ ゴシック" pitchFamily="49" charset="-128"/>
                <a:ea typeface="ＭＳ ゴシック" pitchFamily="49" charset="-128"/>
              </a:rPr>
              <a:t>推薦書</a:t>
            </a:r>
          </a:p>
        </p:txBody>
      </p:sp>
      <p:sp>
        <p:nvSpPr>
          <p:cNvPr id="6" name="テキスト ボックス 5"/>
          <p:cNvSpPr txBox="1"/>
          <p:nvPr/>
        </p:nvSpPr>
        <p:spPr>
          <a:xfrm>
            <a:off x="5940152" y="1437739"/>
            <a:ext cx="3024336" cy="5447645"/>
          </a:xfrm>
          <a:prstGeom prst="rect">
            <a:avLst/>
          </a:prstGeom>
          <a:noFill/>
        </p:spPr>
        <p:txBody>
          <a:bodyPr wrap="square" rtlCol="0">
            <a:spAutoFit/>
          </a:bodyPr>
          <a:lstStyle/>
          <a:p>
            <a:r>
              <a:rPr lang="ja-JP" altLang="en-US" sz="2800" dirty="0"/>
              <a:t>●候補者調査時に</a:t>
            </a:r>
            <a:endParaRPr lang="en-US" altLang="ja-JP" sz="2800" dirty="0"/>
          </a:p>
          <a:p>
            <a:r>
              <a:rPr lang="ja-JP" altLang="en-US" sz="2800" dirty="0"/>
              <a:t>　提出</a:t>
            </a:r>
            <a:endParaRPr lang="en-US" altLang="ja-JP" sz="2800" dirty="0"/>
          </a:p>
          <a:p>
            <a:endParaRPr kumimoji="1" lang="en-US" altLang="ja-JP" sz="2800" dirty="0"/>
          </a:p>
          <a:p>
            <a:r>
              <a:rPr lang="ja-JP" altLang="en-US" sz="2800" dirty="0"/>
              <a:t>●様式自由</a:t>
            </a:r>
            <a:endParaRPr lang="en-US" altLang="ja-JP" sz="2800" dirty="0"/>
          </a:p>
          <a:p>
            <a:endParaRPr kumimoji="1" lang="en-US" altLang="ja-JP" sz="2800" dirty="0"/>
          </a:p>
          <a:p>
            <a:r>
              <a:rPr lang="ja-JP" altLang="en-US" sz="2800" dirty="0"/>
              <a:t>●</a:t>
            </a:r>
            <a:r>
              <a:rPr kumimoji="1" lang="ja-JP" altLang="en-US" sz="2800" dirty="0"/>
              <a:t>担当課室長宛て</a:t>
            </a:r>
            <a:endParaRPr kumimoji="1" lang="en-US" altLang="ja-JP" sz="2800" dirty="0"/>
          </a:p>
          <a:p>
            <a:endParaRPr lang="en-US" altLang="ja-JP" sz="2800" dirty="0"/>
          </a:p>
          <a:p>
            <a:r>
              <a:rPr lang="ja-JP" altLang="en-US" sz="2800" dirty="0"/>
              <a:t>●</a:t>
            </a:r>
            <a:r>
              <a:rPr kumimoji="1" lang="ja-JP" altLang="en-US" sz="2800" dirty="0"/>
              <a:t>主な役職記載順</a:t>
            </a:r>
            <a:endParaRPr kumimoji="1" lang="en-US" altLang="ja-JP" sz="2800" dirty="0"/>
          </a:p>
          <a:p>
            <a:r>
              <a:rPr kumimoji="1" lang="ja-JP" altLang="en-US" sz="2400" dirty="0"/>
              <a:t>　・社格</a:t>
            </a:r>
            <a:r>
              <a:rPr kumimoji="1" lang="en-US" altLang="ja-JP" sz="2400" dirty="0"/>
              <a:t>……</a:t>
            </a:r>
            <a:r>
              <a:rPr kumimoji="1" lang="ja-JP" altLang="en-US" sz="2400" dirty="0"/>
              <a:t>社名</a:t>
            </a:r>
            <a:endParaRPr kumimoji="1" lang="en-US" altLang="ja-JP" sz="2400" dirty="0"/>
          </a:p>
          <a:p>
            <a:r>
              <a:rPr kumimoji="1" lang="ja-JP" altLang="en-US" sz="2400" dirty="0"/>
              <a:t>　　　　　　</a:t>
            </a:r>
            <a:r>
              <a:rPr kumimoji="1" lang="en-US" altLang="ja-JP" sz="2400" dirty="0"/>
              <a:t>…</a:t>
            </a:r>
            <a:r>
              <a:rPr kumimoji="1" lang="ja-JP" altLang="en-US" sz="2400" dirty="0"/>
              <a:t>団体名</a:t>
            </a:r>
            <a:endParaRPr kumimoji="1" lang="en-US" altLang="ja-JP" sz="2400" dirty="0"/>
          </a:p>
          <a:p>
            <a:r>
              <a:rPr kumimoji="1" lang="ja-JP" altLang="en-US" sz="2400" dirty="0"/>
              <a:t>　・団体格</a:t>
            </a:r>
            <a:r>
              <a:rPr kumimoji="1" lang="en-US" altLang="ja-JP" sz="2400" dirty="0"/>
              <a:t>…</a:t>
            </a:r>
            <a:r>
              <a:rPr kumimoji="1" lang="ja-JP" altLang="en-US" sz="2400" dirty="0"/>
              <a:t>団体名</a:t>
            </a:r>
            <a:endParaRPr kumimoji="1" lang="en-US" altLang="ja-JP" sz="2400" dirty="0"/>
          </a:p>
          <a:p>
            <a:r>
              <a:rPr kumimoji="1" lang="ja-JP" altLang="en-US" sz="2400" dirty="0"/>
              <a:t>　　　　　　　 社名</a:t>
            </a:r>
            <a:endParaRPr kumimoji="1" lang="en-US" altLang="ja-JP" sz="2400" dirty="0"/>
          </a:p>
          <a:p>
            <a:endParaRPr kumimoji="1" lang="en-US" altLang="ja-JP" sz="2800" dirty="0"/>
          </a:p>
        </p:txBody>
      </p:sp>
      <p:pic>
        <p:nvPicPr>
          <p:cNvPr id="2" name="図 1"/>
          <p:cNvPicPr>
            <a:picLocks noChangeAspect="1"/>
          </p:cNvPicPr>
          <p:nvPr/>
        </p:nvPicPr>
        <p:blipFill>
          <a:blip r:embed="rId2"/>
          <a:stretch>
            <a:fillRect/>
          </a:stretch>
        </p:blipFill>
        <p:spPr>
          <a:xfrm>
            <a:off x="261742" y="324100"/>
            <a:ext cx="5539190" cy="6238955"/>
          </a:xfrm>
          <a:prstGeom prst="rect">
            <a:avLst/>
          </a:prstGeom>
          <a:ln>
            <a:noFill/>
          </a:ln>
        </p:spPr>
      </p:pic>
      <p:sp>
        <p:nvSpPr>
          <p:cNvPr id="9" name="正方形/長方形 8"/>
          <p:cNvSpPr/>
          <p:nvPr/>
        </p:nvSpPr>
        <p:spPr>
          <a:xfrm>
            <a:off x="118206" y="107688"/>
            <a:ext cx="5777322" cy="6671781"/>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7</a:t>
            </a:fld>
            <a:endParaRPr kumimoji="1" lang="ja-JP" altLang="en-US"/>
          </a:p>
        </p:txBody>
      </p:sp>
      <p:sp>
        <p:nvSpPr>
          <p:cNvPr id="7" name="角丸四角形 6"/>
          <p:cNvSpPr/>
          <p:nvPr/>
        </p:nvSpPr>
        <p:spPr>
          <a:xfrm>
            <a:off x="6039064" y="4221088"/>
            <a:ext cx="686969" cy="231075"/>
          </a:xfrm>
          <a:prstGeom prst="round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latin typeface="AR P丸ゴシック体E" panose="020F0900000000000000" pitchFamily="50" charset="-128"/>
                <a:ea typeface="AR P丸ゴシック体E" panose="020F0900000000000000" pitchFamily="50" charset="-128"/>
              </a:rPr>
              <a:t>P</a:t>
            </a:r>
            <a:r>
              <a:rPr kumimoji="1" lang="en-US" altLang="ja-JP" sz="1200" dirty="0">
                <a:latin typeface="AR P丸ゴシック体E" panose="020F0900000000000000" pitchFamily="50" charset="-128"/>
                <a:ea typeface="AR P丸ゴシック体E" panose="020F0900000000000000" pitchFamily="50" charset="-128"/>
              </a:rPr>
              <a:t>oint</a:t>
            </a:r>
            <a:endParaRPr kumimoji="1" lang="ja-JP" altLang="en-US" sz="1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56358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95528" y="188640"/>
            <a:ext cx="2880320" cy="1224136"/>
          </a:xfrm>
        </p:spPr>
        <p:txBody>
          <a:bodyPr>
            <a:normAutofit/>
          </a:bodyPr>
          <a:lstStyle/>
          <a:p>
            <a:r>
              <a:rPr kumimoji="1" lang="en-US" altLang="ja-JP" sz="4000" b="1" dirty="0">
                <a:solidFill>
                  <a:schemeClr val="tx1"/>
                </a:solidFill>
                <a:latin typeface="ＭＳ ゴシック" pitchFamily="49" charset="-128"/>
                <a:ea typeface="ＭＳ ゴシック" pitchFamily="49" charset="-128"/>
              </a:rPr>
              <a:t>(</a:t>
            </a:r>
            <a:r>
              <a:rPr lang="en-US" altLang="ja-JP" sz="4000" b="1" dirty="0">
                <a:latin typeface="ＭＳ ゴシック" pitchFamily="49" charset="-128"/>
                <a:ea typeface="ＭＳ ゴシック" pitchFamily="49" charset="-128"/>
              </a:rPr>
              <a:t>2</a:t>
            </a:r>
            <a:r>
              <a:rPr kumimoji="1" lang="en-US" altLang="ja-JP" sz="4000" b="1" dirty="0">
                <a:solidFill>
                  <a:schemeClr val="tx1"/>
                </a:solidFill>
                <a:latin typeface="ＭＳ ゴシック" pitchFamily="49" charset="-128"/>
                <a:ea typeface="ＭＳ ゴシック" pitchFamily="49" charset="-128"/>
              </a:rPr>
              <a:t>)</a:t>
            </a:r>
            <a:r>
              <a:rPr kumimoji="1" lang="ja-JP" altLang="en-US" sz="4000" b="1" dirty="0">
                <a:solidFill>
                  <a:schemeClr val="tx1"/>
                </a:solidFill>
                <a:latin typeface="ＭＳ ゴシック" pitchFamily="49" charset="-128"/>
                <a:ea typeface="ＭＳ ゴシック" pitchFamily="49" charset="-128"/>
              </a:rPr>
              <a:t>送り状</a:t>
            </a:r>
          </a:p>
        </p:txBody>
      </p:sp>
      <p:sp>
        <p:nvSpPr>
          <p:cNvPr id="7" name="テキスト ボックス 6"/>
          <p:cNvSpPr txBox="1"/>
          <p:nvPr/>
        </p:nvSpPr>
        <p:spPr>
          <a:xfrm>
            <a:off x="5868144" y="1435998"/>
            <a:ext cx="3024336" cy="4770537"/>
          </a:xfrm>
          <a:prstGeom prst="rect">
            <a:avLst/>
          </a:prstGeom>
          <a:noFill/>
        </p:spPr>
        <p:txBody>
          <a:bodyPr wrap="square" rtlCol="0">
            <a:spAutoFit/>
          </a:bodyPr>
          <a:lstStyle/>
          <a:p>
            <a:r>
              <a:rPr lang="ja-JP" altLang="en-US" sz="2800" dirty="0"/>
              <a:t>●正式セット時に</a:t>
            </a:r>
            <a:endParaRPr lang="en-US" altLang="ja-JP" sz="2800" dirty="0"/>
          </a:p>
          <a:p>
            <a:r>
              <a:rPr lang="ja-JP" altLang="en-US" sz="2800" dirty="0"/>
              <a:t>　提出</a:t>
            </a:r>
            <a:endParaRPr lang="en-US" altLang="ja-JP" sz="2800" dirty="0"/>
          </a:p>
          <a:p>
            <a:endParaRPr kumimoji="1" lang="en-US" altLang="ja-JP" sz="2800" dirty="0"/>
          </a:p>
          <a:p>
            <a:r>
              <a:rPr lang="ja-JP" altLang="en-US" sz="2800" dirty="0"/>
              <a:t>●</a:t>
            </a:r>
            <a:r>
              <a:rPr kumimoji="1" lang="ja-JP" altLang="en-US" sz="2800" dirty="0"/>
              <a:t>担当課室長宛て</a:t>
            </a:r>
            <a:endParaRPr kumimoji="1" lang="en-US" altLang="ja-JP" sz="2800" dirty="0"/>
          </a:p>
          <a:p>
            <a:endParaRPr kumimoji="1" lang="en-US" altLang="ja-JP" sz="2800" dirty="0"/>
          </a:p>
          <a:p>
            <a:r>
              <a:rPr lang="ja-JP" altLang="en-US" sz="2800" dirty="0"/>
              <a:t>●然るべき責任者</a:t>
            </a:r>
            <a:endParaRPr lang="en-US" altLang="ja-JP" sz="2800" dirty="0"/>
          </a:p>
          <a:p>
            <a:r>
              <a:rPr lang="ja-JP" altLang="en-US" sz="2800" dirty="0"/>
              <a:t>　を記名</a:t>
            </a:r>
            <a:endParaRPr lang="en-US" altLang="ja-JP" sz="2800" dirty="0"/>
          </a:p>
          <a:p>
            <a:r>
              <a:rPr lang="en-US" altLang="ja-JP" dirty="0"/>
              <a:t>   ※</a:t>
            </a:r>
            <a:r>
              <a:rPr lang="ja-JP" altLang="en-US" dirty="0"/>
              <a:t>社格推薦の場合、推薦</a:t>
            </a:r>
            <a:endParaRPr lang="en-US" altLang="ja-JP" dirty="0"/>
          </a:p>
          <a:p>
            <a:r>
              <a:rPr lang="ja-JP" altLang="en-US" dirty="0"/>
              <a:t>　    団体会長の記名である</a:t>
            </a:r>
            <a:endParaRPr lang="en-US" altLang="ja-JP" dirty="0"/>
          </a:p>
          <a:p>
            <a:r>
              <a:rPr lang="ja-JP" altLang="en-US" dirty="0"/>
              <a:t>　　 ことが望ましい</a:t>
            </a:r>
            <a:endParaRPr lang="en-US" altLang="ja-JP" dirty="0"/>
          </a:p>
          <a:p>
            <a:endParaRPr lang="en-US" altLang="ja-JP" dirty="0"/>
          </a:p>
          <a:p>
            <a:endParaRPr lang="en-US" altLang="ja-JP" dirty="0"/>
          </a:p>
          <a:p>
            <a:r>
              <a:rPr lang="ja-JP" altLang="en-US" dirty="0"/>
              <a:t>　</a:t>
            </a:r>
            <a:r>
              <a:rPr lang="en-US" altLang="ja-JP" dirty="0"/>
              <a:t>※</a:t>
            </a:r>
            <a:r>
              <a:rPr lang="ja-JP" altLang="en-US" dirty="0"/>
              <a:t>押印は不要とします</a:t>
            </a:r>
            <a:endParaRPr lang="en-US" altLang="ja-JP" dirty="0"/>
          </a:p>
        </p:txBody>
      </p:sp>
      <p:sp>
        <p:nvSpPr>
          <p:cNvPr id="4" name="スライド番号プレースホルダー 3"/>
          <p:cNvSpPr>
            <a:spLocks noGrp="1"/>
          </p:cNvSpPr>
          <p:nvPr>
            <p:ph type="sldNum" sz="quarter" idx="12"/>
          </p:nvPr>
        </p:nvSpPr>
        <p:spPr/>
        <p:txBody>
          <a:bodyPr/>
          <a:lstStyle/>
          <a:p>
            <a:fld id="{D9550142-B990-490A-A107-ED7302A7FD52}" type="slidenum">
              <a:rPr kumimoji="1" lang="ja-JP" altLang="en-US" smtClean="0"/>
              <a:t>8</a:t>
            </a:fld>
            <a:endParaRPr kumimoji="1" lang="ja-JP" altLang="en-US"/>
          </a:p>
        </p:txBody>
      </p:sp>
      <p:pic>
        <p:nvPicPr>
          <p:cNvPr id="5" name="図 4"/>
          <p:cNvPicPr>
            <a:picLocks noChangeAspect="1"/>
          </p:cNvPicPr>
          <p:nvPr/>
        </p:nvPicPr>
        <p:blipFill>
          <a:blip r:embed="rId3"/>
          <a:stretch>
            <a:fillRect/>
          </a:stretch>
        </p:blipFill>
        <p:spPr>
          <a:xfrm>
            <a:off x="0" y="200025"/>
            <a:ext cx="5796136" cy="6457950"/>
          </a:xfrm>
          <a:prstGeom prst="rect">
            <a:avLst/>
          </a:prstGeom>
        </p:spPr>
      </p:pic>
    </p:spTree>
    <p:extLst>
      <p:ext uri="{BB962C8B-B14F-4D97-AF65-F5344CB8AC3E}">
        <p14:creationId xmlns:p14="http://schemas.microsoft.com/office/powerpoint/2010/main" val="17763743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5765</TotalTime>
  <Words>2792</Words>
  <Application>Microsoft Office PowerPoint</Application>
  <PresentationFormat>画面に合わせる (4:3)</PresentationFormat>
  <Paragraphs>409</Paragraphs>
  <Slides>30</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AR P丸ゴシック体E</vt:lpstr>
      <vt:lpstr>AR P顏眞楷書体H</vt:lpstr>
      <vt:lpstr>AR丸ゴシック体E</vt:lpstr>
      <vt:lpstr>ＭＳ Ｐゴシック</vt:lpstr>
      <vt:lpstr>ＭＳ ゴシック</vt:lpstr>
      <vt:lpstr>Arial</vt:lpstr>
      <vt:lpstr>Calibri</vt:lpstr>
      <vt:lpstr>Wingdings</vt:lpstr>
      <vt:lpstr>Office ​​テーマ</vt:lpstr>
      <vt:lpstr>叙勲・褒章申立に係る 推薦書類の記載方法について</vt:lpstr>
      <vt:lpstr>１．作成前のチェックポイント（P2～5）  ２．各推薦書類について（P6～28）  ３．書類提出時の注意事項（P29）</vt:lpstr>
      <vt:lpstr>PowerPoint プレゼンテーション</vt:lpstr>
      <vt:lpstr>PowerPoint プレゼンテーション</vt:lpstr>
      <vt:lpstr>PowerPoint プレゼンテーション</vt:lpstr>
      <vt:lpstr>PowerPoint プレゼンテーション</vt:lpstr>
      <vt:lpstr>(0)候補者調査票</vt:lpstr>
      <vt:lpstr>(1)推薦書</vt:lpstr>
      <vt:lpstr>(2)送り状</vt:lpstr>
      <vt:lpstr>(3)功績調書、(15)特別功績調書</vt:lpstr>
      <vt:lpstr>(4)履歴書　</vt:lpstr>
      <vt:lpstr>PowerPoint プレゼンテーション</vt:lpstr>
      <vt:lpstr>(5)会社概要</vt:lpstr>
      <vt:lpstr>(6)社長等の経歴者一覧</vt:lpstr>
      <vt:lpstr>PowerPoint プレゼンテーション</vt:lpstr>
      <vt:lpstr>(7)会社の売上高等の推移</vt:lpstr>
      <vt:lpstr>(8)会社一覧</vt:lpstr>
      <vt:lpstr>(9)団体の規模及び事業概況等調</vt:lpstr>
      <vt:lpstr>(10)団体規模調書</vt:lpstr>
      <vt:lpstr>(11)団体規模推移表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(19)受章環境事案作成に係る注意事項</vt:lpstr>
      <vt:lpstr>PowerPoint プレゼンテーション</vt:lpstr>
      <vt:lpstr>PowerPoint プレゼンテーション</vt:lpstr>
      <vt:lpstr>PowerPoint プレゼンテーション</vt:lpstr>
      <vt:lpstr>３．書類提出時の注意事項</vt:lpstr>
    </vt:vector>
  </TitlesOfParts>
  <Company>METI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METI</dc:creator>
  <cp:lastModifiedBy>Windows ユーザー</cp:lastModifiedBy>
  <cp:revision>386</cp:revision>
  <cp:lastPrinted>2020-11-30T01:20:54Z</cp:lastPrinted>
  <dcterms:created xsi:type="dcterms:W3CDTF">2013-01-28T04:35:47Z</dcterms:created>
  <dcterms:modified xsi:type="dcterms:W3CDTF">2024-11-12T06:09:56Z</dcterms:modified>
</cp:coreProperties>
</file>